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p:regular r:id="rId18"/>
      <p:bold r:id="rId19"/>
      <p:italic r:id="rId20"/>
      <p:boldItalic r:id="rId21"/>
    </p:embeddedFont>
    <p:embeddedFont>
      <p:font typeface="Merriweather"/>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italic.fntdata"/><Relationship Id="rId22" Type="http://schemas.openxmlformats.org/officeDocument/2006/relationships/font" Target="fonts/Merriweather-regular.fntdata"/><Relationship Id="rId21" Type="http://schemas.openxmlformats.org/officeDocument/2006/relationships/font" Target="fonts/Roboto-boldItalic.fntdata"/><Relationship Id="rId24" Type="http://schemas.openxmlformats.org/officeDocument/2006/relationships/font" Target="fonts/Merriweather-italic.fntdata"/><Relationship Id="rId23" Type="http://schemas.openxmlformats.org/officeDocument/2006/relationships/font" Target="fonts/Merriweather-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Merriweath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Roboto-bold.fntdata"/><Relationship Id="rId18" Type="http://schemas.openxmlformats.org/officeDocument/2006/relationships/font" Target="fonts/Roboto-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gc6f919934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c6f91993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Google Shape;148;g54be6e9e0b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54be6e9e0b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Google Shape;155;g54b2bb5b01_0_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54b2bb5b01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1" name="Shape 161"/>
        <p:cNvGrpSpPr/>
        <p:nvPr/>
      </p:nvGrpSpPr>
      <p:grpSpPr>
        <a:xfrm>
          <a:off x="0" y="0"/>
          <a:ext cx="0" cy="0"/>
          <a:chOff x="0" y="0"/>
          <a:chExt cx="0" cy="0"/>
        </a:xfrm>
      </p:grpSpPr>
      <p:sp>
        <p:nvSpPr>
          <p:cNvPr id="162" name="Google Shape;162;g54be6e9e0b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54be6e9e0b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1" name="Shape 71"/>
        <p:cNvGrpSpPr/>
        <p:nvPr/>
      </p:nvGrpSpPr>
      <p:grpSpPr>
        <a:xfrm>
          <a:off x="0" y="0"/>
          <a:ext cx="0" cy="0"/>
          <a:chOff x="0" y="0"/>
          <a:chExt cx="0" cy="0"/>
        </a:xfrm>
      </p:grpSpPr>
      <p:sp>
        <p:nvSpPr>
          <p:cNvPr id="72" name="Google Shape;72;gc6f919934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c6f91993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Google Shape;80;gc6f919934_0_1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c6f919934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g54b2bb5b01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6" name="Google Shape;96;g54b2bb5b0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5" name="Shape 105"/>
        <p:cNvGrpSpPr/>
        <p:nvPr/>
      </p:nvGrpSpPr>
      <p:grpSpPr>
        <a:xfrm>
          <a:off x="0" y="0"/>
          <a:ext cx="0" cy="0"/>
          <a:chOff x="0" y="0"/>
          <a:chExt cx="0" cy="0"/>
        </a:xfrm>
      </p:grpSpPr>
      <p:sp>
        <p:nvSpPr>
          <p:cNvPr id="106" name="Google Shape;106;g54c3476864_0_5: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54c3476864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Google Shape;116;g54be6e9e0b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54be6e9e0b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3" name="Shape 123"/>
        <p:cNvGrpSpPr/>
        <p:nvPr/>
      </p:nvGrpSpPr>
      <p:grpSpPr>
        <a:xfrm>
          <a:off x="0" y="0"/>
          <a:ext cx="0" cy="0"/>
          <a:chOff x="0" y="0"/>
          <a:chExt cx="0" cy="0"/>
        </a:xfrm>
      </p:grpSpPr>
      <p:sp>
        <p:nvSpPr>
          <p:cNvPr id="124" name="Google Shape;124;g54b2bb5b01_0_10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54b2bb5b01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1" name="Shape 131"/>
        <p:cNvGrpSpPr/>
        <p:nvPr/>
      </p:nvGrpSpPr>
      <p:grpSpPr>
        <a:xfrm>
          <a:off x="0" y="0"/>
          <a:ext cx="0" cy="0"/>
          <a:chOff x="0" y="0"/>
          <a:chExt cx="0" cy="0"/>
        </a:xfrm>
      </p:grpSpPr>
      <p:sp>
        <p:nvSpPr>
          <p:cNvPr id="132" name="Google Shape;132;g54b2bb5b01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54b2bb5b01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g54b2bb5b01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54b2bb5b01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hyperlink" Target="https://www" TargetMode="Externa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274325"/>
            <a:ext cx="8222100" cy="1005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600">
                <a:latin typeface="Merriweather"/>
                <a:ea typeface="Merriweather"/>
                <a:cs typeface="Merriweather"/>
                <a:sym typeface="Merriweather"/>
              </a:rPr>
              <a:t>Being the Principal</a:t>
            </a:r>
            <a:endParaRPr sz="3600">
              <a:latin typeface="Merriweather"/>
              <a:ea typeface="Merriweather"/>
              <a:cs typeface="Merriweather"/>
              <a:sym typeface="Merriweather"/>
            </a:endParaRPr>
          </a:p>
        </p:txBody>
      </p:sp>
      <p:sp>
        <p:nvSpPr>
          <p:cNvPr id="68" name="Google Shape;68;p13"/>
          <p:cNvSpPr txBox="1"/>
          <p:nvPr>
            <p:ph idx="1" type="subTitle"/>
          </p:nvPr>
        </p:nvSpPr>
        <p:spPr>
          <a:xfrm>
            <a:off x="206850" y="4005075"/>
            <a:ext cx="8046000" cy="861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Toms River High School East							April 3, 2019</a:t>
            </a:r>
            <a:br>
              <a:rPr lang="en"/>
            </a:br>
            <a:r>
              <a:rPr lang="en"/>
              <a:t>	Mrs. Casey Daniel				</a:t>
            </a:r>
            <a:endParaRPr/>
          </a:p>
        </p:txBody>
      </p:sp>
      <p:sp>
        <p:nvSpPr>
          <p:cNvPr id="69" name="Google Shape;69;p13"/>
          <p:cNvSpPr txBox="1"/>
          <p:nvPr/>
        </p:nvSpPr>
        <p:spPr>
          <a:xfrm>
            <a:off x="294900" y="1384675"/>
            <a:ext cx="8046000" cy="2475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3000">
                <a:latin typeface="Merriweather"/>
                <a:ea typeface="Merriweather"/>
                <a:cs typeface="Merriweather"/>
                <a:sym typeface="Merriweather"/>
              </a:rPr>
              <a:t>Toms River High School East</a:t>
            </a:r>
            <a:endParaRPr sz="3000">
              <a:latin typeface="Merriweather"/>
              <a:ea typeface="Merriweather"/>
              <a:cs typeface="Merriweather"/>
              <a:sym typeface="Merriweather"/>
            </a:endParaRPr>
          </a:p>
          <a:p>
            <a:pPr indent="0" lvl="0" marL="0" rtl="0" algn="l">
              <a:spcBef>
                <a:spcPts val="0"/>
              </a:spcBef>
              <a:spcAft>
                <a:spcPts val="0"/>
              </a:spcAft>
              <a:buNone/>
            </a:pPr>
            <a:r>
              <a:t/>
            </a:r>
            <a:endParaRPr sz="3600">
              <a:solidFill>
                <a:schemeClr val="lt1"/>
              </a:solidFill>
              <a:latin typeface="Merriweather"/>
              <a:ea typeface="Merriweather"/>
              <a:cs typeface="Merriweather"/>
              <a:sym typeface="Merriweather"/>
            </a:endParaRPr>
          </a:p>
          <a:p>
            <a:pPr indent="457200" lvl="0" marL="1371600" rtl="0" algn="l">
              <a:spcBef>
                <a:spcPts val="0"/>
              </a:spcBef>
              <a:spcAft>
                <a:spcPts val="0"/>
              </a:spcAft>
              <a:buNone/>
            </a:pPr>
            <a:r>
              <a:t/>
            </a:r>
            <a:endParaRPr>
              <a:latin typeface="Merriweather"/>
              <a:ea typeface="Merriweather"/>
              <a:cs typeface="Merriweather"/>
              <a:sym typeface="Merriweather"/>
            </a:endParaRPr>
          </a:p>
          <a:p>
            <a:pPr indent="457200" lvl="0" marL="1371600" rtl="0" algn="l">
              <a:spcBef>
                <a:spcPts val="0"/>
              </a:spcBef>
              <a:spcAft>
                <a:spcPts val="0"/>
              </a:spcAft>
              <a:buNone/>
            </a:pPr>
            <a:r>
              <a:t/>
            </a:r>
            <a:endParaRPr>
              <a:latin typeface="Merriweather"/>
              <a:ea typeface="Merriweather"/>
              <a:cs typeface="Merriweather"/>
              <a:sym typeface="Merriweather"/>
            </a:endParaRPr>
          </a:p>
          <a:p>
            <a:pPr indent="457200" lvl="0" marL="1371600" rtl="0" algn="ctr">
              <a:spcBef>
                <a:spcPts val="0"/>
              </a:spcBef>
              <a:spcAft>
                <a:spcPts val="0"/>
              </a:spcAft>
              <a:buNone/>
            </a:pPr>
            <a:r>
              <a:t/>
            </a:r>
            <a:endParaRPr>
              <a:latin typeface="Merriweather"/>
              <a:ea typeface="Merriweather"/>
              <a:cs typeface="Merriweather"/>
              <a:sym typeface="Merriweather"/>
            </a:endParaRPr>
          </a:p>
          <a:p>
            <a:pPr indent="457200" lvl="0" marL="1371600" rtl="0" algn="l">
              <a:spcBef>
                <a:spcPts val="0"/>
              </a:spcBef>
              <a:spcAft>
                <a:spcPts val="0"/>
              </a:spcAft>
              <a:buNone/>
            </a:pPr>
            <a:r>
              <a:t/>
            </a:r>
            <a:endParaRPr>
              <a:latin typeface="Merriweather"/>
              <a:ea typeface="Merriweather"/>
              <a:cs typeface="Merriweather"/>
              <a:sym typeface="Merriweather"/>
            </a:endParaRPr>
          </a:p>
        </p:txBody>
      </p:sp>
      <p:pic>
        <p:nvPicPr>
          <p:cNvPr id="70" name="Google Shape;70;p13"/>
          <p:cNvPicPr preferRelativeResize="0"/>
          <p:nvPr/>
        </p:nvPicPr>
        <p:blipFill>
          <a:blip r:embed="rId3">
            <a:alphaModFix/>
          </a:blip>
          <a:stretch>
            <a:fillRect/>
          </a:stretch>
        </p:blipFill>
        <p:spPr>
          <a:xfrm>
            <a:off x="3517938" y="2118150"/>
            <a:ext cx="1711225" cy="13957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Google Shape;151;p22"/>
          <p:cNvSpPr txBox="1"/>
          <p:nvPr>
            <p:ph type="title"/>
          </p:nvPr>
        </p:nvSpPr>
        <p:spPr>
          <a:xfrm>
            <a:off x="471900" y="502325"/>
            <a:ext cx="8222100" cy="1004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Bureau of Labor Statistics</a:t>
            </a:r>
            <a:endParaRPr>
              <a:latin typeface="Merriweather"/>
              <a:ea typeface="Merriweather"/>
              <a:cs typeface="Merriweather"/>
              <a:sym typeface="Merriweather"/>
            </a:endParaRPr>
          </a:p>
        </p:txBody>
      </p:sp>
      <p:sp>
        <p:nvSpPr>
          <p:cNvPr id="152" name="Google Shape;152;p22"/>
          <p:cNvSpPr txBox="1"/>
          <p:nvPr/>
        </p:nvSpPr>
        <p:spPr>
          <a:xfrm>
            <a:off x="235125" y="1966975"/>
            <a:ext cx="8517000" cy="275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According to the BLS.gov, the median pay for principals was around $94, 390 per year. Potential administrators must have a Master’s Degree in Educational Administration, with at least five years or more work experience in the field of education.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latin typeface="Merriweather"/>
                <a:ea typeface="Merriweather"/>
                <a:cs typeface="Merriweather"/>
                <a:sym typeface="Merriweather"/>
              </a:rPr>
              <a:t>Most principals’ work environment is year-round. Employment growth directly correlates with student enrollment and the number of schools. </a:t>
            </a:r>
            <a:br>
              <a:rPr lang="en">
                <a:latin typeface="Merriweather"/>
                <a:ea typeface="Merriweather"/>
                <a:cs typeface="Merriweather"/>
                <a:sym typeface="Merriweather"/>
              </a:rPr>
            </a:br>
            <a:br>
              <a:rPr lang="en">
                <a:latin typeface="Merriweather"/>
                <a:ea typeface="Merriweather"/>
                <a:cs typeface="Merriweather"/>
                <a:sym typeface="Merriweather"/>
              </a:rPr>
            </a:br>
            <a:r>
              <a:rPr lang="en">
                <a:latin typeface="Merriweather"/>
                <a:ea typeface="Merriweather"/>
                <a:cs typeface="Merriweather"/>
                <a:sym typeface="Merriweather"/>
              </a:rPr>
              <a:t>Job outlook is positive for the field of administration, as according to the Bureau of Labor states that employment is projected to grow 8 percent from 2016-2026.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pic>
        <p:nvPicPr>
          <p:cNvPr id="153" name="Google Shape;153;p22"/>
          <p:cNvPicPr preferRelativeResize="0"/>
          <p:nvPr/>
        </p:nvPicPr>
        <p:blipFill>
          <a:blip r:embed="rId3">
            <a:alphaModFix/>
          </a:blip>
          <a:stretch>
            <a:fillRect/>
          </a:stretch>
        </p:blipFill>
        <p:spPr>
          <a:xfrm>
            <a:off x="7510375" y="71450"/>
            <a:ext cx="1434975" cy="14349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471900" y="502325"/>
            <a:ext cx="8222100" cy="10041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Bureau of Labor Statistics</a:t>
            </a:r>
            <a:endParaRPr>
              <a:latin typeface="Merriweather"/>
              <a:ea typeface="Merriweather"/>
              <a:cs typeface="Merriweather"/>
              <a:sym typeface="Merriweather"/>
            </a:endParaRPr>
          </a:p>
        </p:txBody>
      </p:sp>
      <p:sp>
        <p:nvSpPr>
          <p:cNvPr id="159" name="Google Shape;159;p23"/>
          <p:cNvSpPr txBox="1"/>
          <p:nvPr/>
        </p:nvSpPr>
        <p:spPr>
          <a:xfrm>
            <a:off x="235125" y="1966975"/>
            <a:ext cx="8517000" cy="275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According to the Bureau of Labor, responsibilities of an administrator include: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Manage school activities and staff, including teachers and support personnel</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Establish and oversee class schedules</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Develop, implement, and maintain curriculum standards</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Counsel and discipline students</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Observe teachers and evaluate their performance</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Meet with parents and teachers to discuss students’ progress and behavior</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Assess and prepare reports on test scores and other student achievement data</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Organize professional development programs and workshops for staff</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Manage the school’s budget, order school supplies, and schedule maintenance</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Establish and coordinate security procedures for students, staff, and visitors</a:t>
            </a:r>
            <a:br>
              <a:rPr lang="en">
                <a:latin typeface="Merriweather"/>
                <a:ea typeface="Merriweather"/>
                <a:cs typeface="Merriweather"/>
                <a:sym typeface="Merriweather"/>
              </a:rPr>
            </a:br>
            <a:br>
              <a:rPr lang="en">
                <a:latin typeface="Merriweather"/>
                <a:ea typeface="Merriweather"/>
                <a:cs typeface="Merriweather"/>
                <a:sym typeface="Merriweather"/>
              </a:rPr>
            </a:br>
            <a:endParaRPr sz="1800">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pic>
        <p:nvPicPr>
          <p:cNvPr id="160" name="Google Shape;160;p23"/>
          <p:cNvPicPr preferRelativeResize="0"/>
          <p:nvPr/>
        </p:nvPicPr>
        <p:blipFill>
          <a:blip r:embed="rId3">
            <a:alphaModFix/>
          </a:blip>
          <a:stretch>
            <a:fillRect/>
          </a:stretch>
        </p:blipFill>
        <p:spPr>
          <a:xfrm>
            <a:off x="7510375" y="71450"/>
            <a:ext cx="1434975" cy="14349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t>References</a:t>
            </a:r>
            <a:endParaRPr/>
          </a:p>
        </p:txBody>
      </p:sp>
      <p:sp>
        <p:nvSpPr>
          <p:cNvPr id="166" name="Google Shape;166;p24"/>
          <p:cNvSpPr txBox="1"/>
          <p:nvPr>
            <p:ph idx="1" type="body"/>
          </p:nvPr>
        </p:nvSpPr>
        <p:spPr>
          <a:xfrm>
            <a:off x="280500" y="1788450"/>
            <a:ext cx="8413500" cy="3110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rgbClr val="000000"/>
                </a:solidFill>
                <a:latin typeface="Georgia"/>
                <a:ea typeface="Georgia"/>
                <a:cs typeface="Georgia"/>
                <a:sym typeface="Georgia"/>
              </a:rPr>
              <a:t>Bureau of Labor Statistics, U. S. Department of Labor, Occupational Outlook Handbook, Elementary, Middle, and High School</a:t>
            </a:r>
            <a:br>
              <a:rPr lang="en" sz="1100">
                <a:solidFill>
                  <a:srgbClr val="000000"/>
                </a:solidFill>
                <a:latin typeface="Georgia"/>
                <a:ea typeface="Georgia"/>
                <a:cs typeface="Georgia"/>
                <a:sym typeface="Georgia"/>
              </a:rPr>
            </a:br>
            <a:r>
              <a:rPr lang="en" sz="1100">
                <a:solidFill>
                  <a:srgbClr val="000000"/>
                </a:solidFill>
                <a:latin typeface="Georgia"/>
                <a:ea typeface="Georgia"/>
                <a:cs typeface="Georgia"/>
                <a:sym typeface="Georgia"/>
              </a:rPr>
              <a:t>	Principals, on the Internet at </a:t>
            </a:r>
            <a:r>
              <a:rPr lang="en" sz="1100" u="sng">
                <a:solidFill>
                  <a:srgbClr val="000000"/>
                </a:solidFill>
                <a:latin typeface="Georgia"/>
                <a:ea typeface="Georgia"/>
                <a:cs typeface="Georgia"/>
                <a:sym typeface="Georgia"/>
                <a:hlinkClick r:id="rId3"/>
              </a:rPr>
              <a:t>https://www</a:t>
            </a:r>
            <a:r>
              <a:rPr lang="en" sz="1100">
                <a:solidFill>
                  <a:srgbClr val="000000"/>
                </a:solidFill>
                <a:latin typeface="Georgia"/>
                <a:ea typeface="Georgia"/>
                <a:cs typeface="Georgia"/>
                <a:sym typeface="Georgia"/>
              </a:rPr>
              <a:t>. bls.gov/ooh/management/elementary-middle-high-school-principals.htm (visited</a:t>
            </a:r>
            <a:br>
              <a:rPr lang="en" sz="1100">
                <a:solidFill>
                  <a:srgbClr val="000000"/>
                </a:solidFill>
                <a:latin typeface="Georgia"/>
                <a:ea typeface="Georgia"/>
                <a:cs typeface="Georgia"/>
                <a:sym typeface="Georgia"/>
              </a:rPr>
            </a:br>
            <a:r>
              <a:rPr lang="en" sz="1100">
                <a:solidFill>
                  <a:srgbClr val="000000"/>
                </a:solidFill>
                <a:latin typeface="Georgia"/>
                <a:ea typeface="Georgia"/>
                <a:cs typeface="Georgia"/>
                <a:sym typeface="Georgia"/>
              </a:rPr>
              <a:t>	March 28, 2019). </a:t>
            </a:r>
            <a:endParaRPr sz="1100">
              <a:solidFill>
                <a:srgbClr val="000000"/>
              </a:solidFill>
              <a:latin typeface="Georgia"/>
              <a:ea typeface="Georgia"/>
              <a:cs typeface="Georgia"/>
              <a:sym typeface="Georgia"/>
            </a:endParaRPr>
          </a:p>
          <a:p>
            <a:pPr indent="0" lvl="0" marL="0" rtl="0" algn="l">
              <a:spcBef>
                <a:spcPts val="0"/>
              </a:spcBef>
              <a:spcAft>
                <a:spcPts val="0"/>
              </a:spcAft>
              <a:buNone/>
            </a:pPr>
            <a:r>
              <a:t/>
            </a:r>
            <a:endParaRPr sz="1100">
              <a:solidFill>
                <a:srgbClr val="000000"/>
              </a:solidFill>
              <a:latin typeface="Georgia"/>
              <a:ea typeface="Georgia"/>
              <a:cs typeface="Georgia"/>
              <a:sym typeface="Georgia"/>
            </a:endParaRPr>
          </a:p>
          <a:p>
            <a:pPr indent="0" lvl="0" marL="0" rtl="0" algn="l">
              <a:lnSpc>
                <a:spcPct val="100000"/>
              </a:lnSpc>
              <a:spcBef>
                <a:spcPts val="0"/>
              </a:spcBef>
              <a:spcAft>
                <a:spcPts val="0"/>
              </a:spcAft>
              <a:buNone/>
            </a:pPr>
            <a:r>
              <a:rPr lang="en" sz="1100">
                <a:solidFill>
                  <a:srgbClr val="000000"/>
                </a:solidFill>
                <a:latin typeface="Georgia"/>
                <a:ea typeface="Georgia"/>
                <a:cs typeface="Georgia"/>
                <a:sym typeface="Georgia"/>
              </a:rPr>
              <a:t>Glanz, J. (October 2009). Decisions You Can Live With. </a:t>
            </a:r>
            <a:r>
              <a:rPr i="1" lang="en" sz="1100">
                <a:solidFill>
                  <a:srgbClr val="000000"/>
                </a:solidFill>
                <a:latin typeface="Georgia"/>
                <a:ea typeface="Georgia"/>
                <a:cs typeface="Georgia"/>
                <a:sym typeface="Georgia"/>
              </a:rPr>
              <a:t>Principal Leadership,</a:t>
            </a:r>
            <a:r>
              <a:rPr lang="en" sz="1100">
                <a:solidFill>
                  <a:srgbClr val="000000"/>
                </a:solidFill>
                <a:latin typeface="Georgia"/>
                <a:ea typeface="Georgia"/>
                <a:cs typeface="Georgia"/>
                <a:sym typeface="Georgia"/>
              </a:rPr>
              <a:t>24-28. Retrieved</a:t>
            </a:r>
            <a:br>
              <a:rPr lang="en" sz="1100">
                <a:solidFill>
                  <a:srgbClr val="000000"/>
                </a:solidFill>
                <a:latin typeface="Georgia"/>
                <a:ea typeface="Georgia"/>
                <a:cs typeface="Georgia"/>
                <a:sym typeface="Georgia"/>
              </a:rPr>
            </a:br>
            <a:r>
              <a:rPr lang="en" sz="1100">
                <a:solidFill>
                  <a:srgbClr val="000000"/>
                </a:solidFill>
                <a:latin typeface="Georgia"/>
                <a:ea typeface="Georgia"/>
                <a:cs typeface="Georgia"/>
                <a:sym typeface="Georgia"/>
              </a:rPr>
              <a:t>	March 27, 2019.</a:t>
            </a:r>
            <a:endParaRPr sz="1100">
              <a:solidFill>
                <a:srgbClr val="000000"/>
              </a:solidFill>
              <a:latin typeface="Georgia"/>
              <a:ea typeface="Georgia"/>
              <a:cs typeface="Georgia"/>
              <a:sym typeface="Georgia"/>
            </a:endParaRPr>
          </a:p>
          <a:p>
            <a:pPr indent="0" lvl="0" marL="0" rtl="0" algn="l">
              <a:spcBef>
                <a:spcPts val="0"/>
              </a:spcBef>
              <a:spcAft>
                <a:spcPts val="0"/>
              </a:spcAft>
              <a:buNone/>
            </a:pPr>
            <a:r>
              <a:t/>
            </a:r>
            <a:endParaRPr sz="1100">
              <a:solidFill>
                <a:srgbClr val="000000"/>
              </a:solidFill>
              <a:latin typeface="Georgia"/>
              <a:ea typeface="Georgia"/>
              <a:cs typeface="Georgia"/>
              <a:sym typeface="Georgia"/>
            </a:endParaRPr>
          </a:p>
          <a:p>
            <a:pPr indent="0" lvl="0" marL="0" rtl="0" algn="l">
              <a:spcBef>
                <a:spcPts val="0"/>
              </a:spcBef>
              <a:spcAft>
                <a:spcPts val="0"/>
              </a:spcAft>
              <a:buNone/>
            </a:pPr>
            <a:r>
              <a:rPr lang="en" sz="1100">
                <a:solidFill>
                  <a:srgbClr val="000000"/>
                </a:solidFill>
                <a:latin typeface="Georgia"/>
                <a:ea typeface="Georgia"/>
                <a:cs typeface="Georgia"/>
                <a:sym typeface="Georgia"/>
              </a:rPr>
              <a:t>Habegger, S. (2008). The Principal's Role in Successful Schools: Creating a Positive School Culture. </a:t>
            </a:r>
            <a:r>
              <a:rPr i="1" lang="en" sz="1100">
                <a:solidFill>
                  <a:srgbClr val="000000"/>
                </a:solidFill>
                <a:latin typeface="Georgia"/>
                <a:ea typeface="Georgia"/>
                <a:cs typeface="Georgia"/>
                <a:sym typeface="Georgia"/>
              </a:rPr>
              <a:t>National</a:t>
            </a:r>
            <a:br>
              <a:rPr i="1" lang="en" sz="1100">
                <a:solidFill>
                  <a:srgbClr val="000000"/>
                </a:solidFill>
                <a:latin typeface="Georgia"/>
                <a:ea typeface="Georgia"/>
                <a:cs typeface="Georgia"/>
                <a:sym typeface="Georgia"/>
              </a:rPr>
            </a:br>
            <a:r>
              <a:rPr i="1" lang="en" sz="1100">
                <a:solidFill>
                  <a:srgbClr val="000000"/>
                </a:solidFill>
                <a:latin typeface="Georgia"/>
                <a:ea typeface="Georgia"/>
                <a:cs typeface="Georgia"/>
                <a:sym typeface="Georgia"/>
              </a:rPr>
              <a:t>	Association of Elementary School Principals,</a:t>
            </a:r>
            <a:r>
              <a:rPr lang="en" sz="1100">
                <a:solidFill>
                  <a:srgbClr val="000000"/>
                </a:solidFill>
                <a:latin typeface="Georgia"/>
                <a:ea typeface="Georgia"/>
                <a:cs typeface="Georgia"/>
                <a:sym typeface="Georgia"/>
              </a:rPr>
              <a:t> 42-46. Retrieved March 28, 2019.</a:t>
            </a:r>
            <a:endParaRPr sz="1100">
              <a:solidFill>
                <a:srgbClr val="000000"/>
              </a:solidFill>
              <a:latin typeface="Georgia"/>
              <a:ea typeface="Georgia"/>
              <a:cs typeface="Georgia"/>
              <a:sym typeface="Georgia"/>
            </a:endParaRPr>
          </a:p>
          <a:p>
            <a:pPr indent="0" lvl="0" marL="0" rtl="0" algn="l">
              <a:spcBef>
                <a:spcPts val="0"/>
              </a:spcBef>
              <a:spcAft>
                <a:spcPts val="0"/>
              </a:spcAft>
              <a:buNone/>
            </a:pPr>
            <a:r>
              <a:t/>
            </a:r>
            <a:endParaRPr sz="1100">
              <a:solidFill>
                <a:srgbClr val="000000"/>
              </a:solidFill>
              <a:latin typeface="Georgia"/>
              <a:ea typeface="Georgia"/>
              <a:cs typeface="Georgia"/>
              <a:sym typeface="Georgia"/>
            </a:endParaRPr>
          </a:p>
          <a:p>
            <a:pPr indent="0" lvl="0" marL="0" rtl="0" algn="l">
              <a:spcBef>
                <a:spcPts val="0"/>
              </a:spcBef>
              <a:spcAft>
                <a:spcPts val="0"/>
              </a:spcAft>
              <a:buNone/>
            </a:pPr>
            <a:r>
              <a:rPr lang="en" sz="1100">
                <a:solidFill>
                  <a:srgbClr val="000000"/>
                </a:solidFill>
                <a:latin typeface="Georgia"/>
                <a:ea typeface="Georgia"/>
                <a:cs typeface="Georgia"/>
                <a:sym typeface="Georgia"/>
              </a:rPr>
              <a:t>Leadership Matters: What the Research Says About the Importance. (2013). </a:t>
            </a:r>
            <a:r>
              <a:rPr i="1" lang="en" sz="1100">
                <a:solidFill>
                  <a:srgbClr val="000000"/>
                </a:solidFill>
                <a:latin typeface="Georgia"/>
                <a:ea typeface="Georgia"/>
                <a:cs typeface="Georgia"/>
                <a:sym typeface="Georgia"/>
              </a:rPr>
              <a:t>National Association of Secondary</a:t>
            </a:r>
            <a:br>
              <a:rPr i="1" lang="en" sz="1100">
                <a:solidFill>
                  <a:srgbClr val="000000"/>
                </a:solidFill>
                <a:latin typeface="Georgia"/>
                <a:ea typeface="Georgia"/>
                <a:cs typeface="Georgia"/>
                <a:sym typeface="Georgia"/>
              </a:rPr>
            </a:br>
            <a:r>
              <a:rPr i="1" lang="en" sz="1100">
                <a:solidFill>
                  <a:srgbClr val="000000"/>
                </a:solidFill>
                <a:latin typeface="Georgia"/>
                <a:ea typeface="Georgia"/>
                <a:cs typeface="Georgia"/>
                <a:sym typeface="Georgia"/>
              </a:rPr>
              <a:t>	School Principals,</a:t>
            </a:r>
            <a:r>
              <a:rPr lang="en" sz="1100">
                <a:solidFill>
                  <a:srgbClr val="000000"/>
                </a:solidFill>
                <a:latin typeface="Georgia"/>
                <a:ea typeface="Georgia"/>
                <a:cs typeface="Georgia"/>
                <a:sym typeface="Georgia"/>
              </a:rPr>
              <a:t> 2-12. Retrieved March 28, 2019.</a:t>
            </a:r>
            <a:endParaRPr sz="1100">
              <a:solidFill>
                <a:srgbClr val="000000"/>
              </a:solidFill>
              <a:latin typeface="Georgia"/>
              <a:ea typeface="Georgia"/>
              <a:cs typeface="Georgia"/>
              <a:sym typeface="Georgia"/>
            </a:endParaRPr>
          </a:p>
          <a:p>
            <a:pPr indent="0" lvl="0" marL="0" rtl="0" algn="l">
              <a:spcBef>
                <a:spcPts val="0"/>
              </a:spcBef>
              <a:spcAft>
                <a:spcPts val="0"/>
              </a:spcAft>
              <a:buNone/>
            </a:pPr>
            <a:r>
              <a:t/>
            </a:r>
            <a:endParaRPr sz="1100">
              <a:solidFill>
                <a:srgbClr val="000000"/>
              </a:solidFill>
              <a:latin typeface="Georgia"/>
              <a:ea typeface="Georgia"/>
              <a:cs typeface="Georgia"/>
              <a:sym typeface="Georgia"/>
            </a:endParaRPr>
          </a:p>
          <a:p>
            <a:pPr indent="0" lvl="0" marL="0" rtl="0" algn="l">
              <a:spcBef>
                <a:spcPts val="0"/>
              </a:spcBef>
              <a:spcAft>
                <a:spcPts val="0"/>
              </a:spcAft>
              <a:buNone/>
            </a:pPr>
            <a:r>
              <a:rPr lang="en" sz="1100">
                <a:solidFill>
                  <a:srgbClr val="000000"/>
                </a:solidFill>
                <a:latin typeface="Georgia"/>
                <a:ea typeface="Georgia"/>
                <a:cs typeface="Georgia"/>
                <a:sym typeface="Georgia"/>
              </a:rPr>
              <a:t>Roe, C. (2013). Attaining Success: Tips for New Principals. </a:t>
            </a:r>
            <a:r>
              <a:rPr i="1" lang="en" sz="1100">
                <a:solidFill>
                  <a:srgbClr val="000000"/>
                </a:solidFill>
                <a:latin typeface="Georgia"/>
                <a:ea typeface="Georgia"/>
                <a:cs typeface="Georgia"/>
                <a:sym typeface="Georgia"/>
              </a:rPr>
              <a:t>Leadership,</a:t>
            </a:r>
            <a:r>
              <a:rPr lang="en" sz="1100">
                <a:solidFill>
                  <a:srgbClr val="000000"/>
                </a:solidFill>
                <a:latin typeface="Georgia"/>
                <a:ea typeface="Georgia"/>
                <a:cs typeface="Georgia"/>
                <a:sym typeface="Georgia"/>
              </a:rPr>
              <a:t> 28-30. Retrieved March 28, 2019.</a:t>
            </a:r>
            <a:endParaRPr sz="1100">
              <a:solidFill>
                <a:srgbClr val="000000"/>
              </a:solidFill>
              <a:latin typeface="Georgia"/>
              <a:ea typeface="Georgia"/>
              <a:cs typeface="Georgia"/>
              <a:sym typeface="Georgia"/>
            </a:endParaRPr>
          </a:p>
        </p:txBody>
      </p:sp>
      <p:pic>
        <p:nvPicPr>
          <p:cNvPr id="167" name="Google Shape;167;p24"/>
          <p:cNvPicPr preferRelativeResize="0"/>
          <p:nvPr/>
        </p:nvPicPr>
        <p:blipFill>
          <a:blip r:embed="rId4">
            <a:alphaModFix/>
          </a:blip>
          <a:stretch>
            <a:fillRect/>
          </a:stretch>
        </p:blipFill>
        <p:spPr>
          <a:xfrm>
            <a:off x="7645350" y="151250"/>
            <a:ext cx="1498650" cy="13551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4" name="Shape 74"/>
        <p:cNvGrpSpPr/>
        <p:nvPr/>
      </p:nvGrpSpPr>
      <p:grpSpPr>
        <a:xfrm>
          <a:off x="0" y="0"/>
          <a:ext cx="0" cy="0"/>
          <a:chOff x="0" y="0"/>
          <a:chExt cx="0" cy="0"/>
        </a:xfrm>
      </p:grpSpPr>
      <p:sp>
        <p:nvSpPr>
          <p:cNvPr id="75" name="Google Shape;75;p14"/>
          <p:cNvSpPr txBox="1"/>
          <p:nvPr>
            <p:ph type="title"/>
          </p:nvPr>
        </p:nvSpPr>
        <p:spPr>
          <a:xfrm>
            <a:off x="1489175" y="52275"/>
            <a:ext cx="2821500" cy="5676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Overview</a:t>
            </a:r>
            <a:endParaRPr sz="3000"/>
          </a:p>
        </p:txBody>
      </p:sp>
      <p:sp>
        <p:nvSpPr>
          <p:cNvPr id="76" name="Google Shape;76;p14"/>
          <p:cNvSpPr txBox="1"/>
          <p:nvPr>
            <p:ph idx="2" type="body"/>
          </p:nvPr>
        </p:nvSpPr>
        <p:spPr>
          <a:xfrm>
            <a:off x="4939500" y="274325"/>
            <a:ext cx="3837000" cy="4558800"/>
          </a:xfrm>
          <a:prstGeom prst="rect">
            <a:avLst/>
          </a:prstGeom>
        </p:spPr>
        <p:txBody>
          <a:bodyPr anchorCtr="0" anchor="ctr" bIns="91425" lIns="91425" spcFirstLastPara="1" rIns="91425" wrap="square" tIns="91425">
            <a:noAutofit/>
          </a:bodyPr>
          <a:lstStyle/>
          <a:p>
            <a:pPr indent="-342900" lvl="0" marL="457200" rtl="0" algn="l">
              <a:spcBef>
                <a:spcPts val="0"/>
              </a:spcBef>
              <a:spcAft>
                <a:spcPts val="0"/>
              </a:spcAft>
              <a:buSzPts val="1800"/>
              <a:buFont typeface="Merriweather"/>
              <a:buChar char="●"/>
            </a:pPr>
            <a:r>
              <a:rPr lang="en">
                <a:latin typeface="Merriweather"/>
                <a:ea typeface="Merriweather"/>
                <a:cs typeface="Merriweather"/>
                <a:sym typeface="Merriweather"/>
              </a:rPr>
              <a:t>Principals &amp; </a:t>
            </a:r>
            <a:br>
              <a:rPr lang="en">
                <a:latin typeface="Merriweather"/>
                <a:ea typeface="Merriweather"/>
                <a:cs typeface="Merriweather"/>
                <a:sym typeface="Merriweather"/>
              </a:rPr>
            </a:br>
            <a:r>
              <a:rPr lang="en">
                <a:latin typeface="Merriweather"/>
                <a:ea typeface="Merriweather"/>
                <a:cs typeface="Merriweather"/>
                <a:sym typeface="Merriweather"/>
              </a:rPr>
              <a:t>Student Outcomes</a:t>
            </a:r>
            <a:endParaRPr>
              <a:latin typeface="Merriweather"/>
              <a:ea typeface="Merriweather"/>
              <a:cs typeface="Merriweather"/>
              <a:sym typeface="Merriweather"/>
            </a:endParaRPr>
          </a:p>
          <a:p>
            <a:pPr indent="-342900" lvl="0" marL="457200" rtl="0" algn="l">
              <a:spcBef>
                <a:spcPts val="1600"/>
              </a:spcBef>
              <a:spcAft>
                <a:spcPts val="0"/>
              </a:spcAft>
              <a:buSzPts val="1800"/>
              <a:buFont typeface="Merriweather"/>
              <a:buChar char="●"/>
            </a:pPr>
            <a:r>
              <a:rPr lang="en">
                <a:latin typeface="Merriweather"/>
                <a:ea typeface="Merriweather"/>
                <a:cs typeface="Merriweather"/>
                <a:sym typeface="Merriweather"/>
              </a:rPr>
              <a:t>Ethics for School Leaders</a:t>
            </a:r>
            <a:endParaRPr>
              <a:latin typeface="Merriweather"/>
              <a:ea typeface="Merriweather"/>
              <a:cs typeface="Merriweather"/>
              <a:sym typeface="Merriweather"/>
            </a:endParaRPr>
          </a:p>
          <a:p>
            <a:pPr indent="-342900" lvl="0" marL="457200" rtl="0" algn="l">
              <a:spcBef>
                <a:spcPts val="1600"/>
              </a:spcBef>
              <a:spcAft>
                <a:spcPts val="0"/>
              </a:spcAft>
              <a:buSzPts val="1800"/>
              <a:buFont typeface="Merriweather"/>
              <a:buChar char="●"/>
            </a:pPr>
            <a:r>
              <a:rPr lang="en">
                <a:latin typeface="Merriweather"/>
                <a:ea typeface="Merriweather"/>
                <a:cs typeface="Merriweather"/>
                <a:sym typeface="Merriweather"/>
              </a:rPr>
              <a:t>Expectations of Leaders</a:t>
            </a:r>
            <a:endParaRPr>
              <a:latin typeface="Merriweather"/>
              <a:ea typeface="Merriweather"/>
              <a:cs typeface="Merriweather"/>
              <a:sym typeface="Merriweather"/>
            </a:endParaRPr>
          </a:p>
          <a:p>
            <a:pPr indent="-342900" lvl="0" marL="457200" rtl="0" algn="l">
              <a:spcBef>
                <a:spcPts val="1600"/>
              </a:spcBef>
              <a:spcAft>
                <a:spcPts val="0"/>
              </a:spcAft>
              <a:buSzPts val="1800"/>
              <a:buFont typeface="Merriweather"/>
              <a:buChar char="●"/>
            </a:pPr>
            <a:r>
              <a:rPr lang="en">
                <a:latin typeface="Merriweather"/>
                <a:ea typeface="Merriweather"/>
                <a:cs typeface="Merriweather"/>
                <a:sym typeface="Merriweather"/>
              </a:rPr>
              <a:t>Responsibility of Leaders</a:t>
            </a:r>
            <a:endParaRPr>
              <a:latin typeface="Merriweather"/>
              <a:ea typeface="Merriweather"/>
              <a:cs typeface="Merriweather"/>
              <a:sym typeface="Merriweather"/>
            </a:endParaRPr>
          </a:p>
          <a:p>
            <a:pPr indent="-342900" lvl="0" marL="457200" rtl="0" algn="l">
              <a:spcBef>
                <a:spcPts val="1600"/>
              </a:spcBef>
              <a:spcAft>
                <a:spcPts val="0"/>
              </a:spcAft>
              <a:buSzPts val="1800"/>
              <a:buFont typeface="Merriweather"/>
              <a:buChar char="●"/>
            </a:pPr>
            <a:r>
              <a:rPr lang="en">
                <a:latin typeface="Merriweather"/>
                <a:ea typeface="Merriweather"/>
                <a:cs typeface="Merriweather"/>
                <a:sym typeface="Merriweather"/>
              </a:rPr>
              <a:t>Research &amp; Data</a:t>
            </a:r>
            <a:endParaRPr>
              <a:latin typeface="Merriweather"/>
              <a:ea typeface="Merriweather"/>
              <a:cs typeface="Merriweather"/>
              <a:sym typeface="Merriweather"/>
            </a:endParaRPr>
          </a:p>
          <a:p>
            <a:pPr indent="-342900" lvl="0" marL="457200" rtl="0" algn="l">
              <a:spcBef>
                <a:spcPts val="1600"/>
              </a:spcBef>
              <a:spcAft>
                <a:spcPts val="0"/>
              </a:spcAft>
              <a:buSzPts val="1800"/>
              <a:buFont typeface="Merriweather"/>
              <a:buChar char="●"/>
            </a:pPr>
            <a:r>
              <a:rPr lang="en">
                <a:latin typeface="Merriweather"/>
                <a:ea typeface="Merriweather"/>
                <a:cs typeface="Merriweather"/>
                <a:sym typeface="Merriweather"/>
              </a:rPr>
              <a:t>Connecting to the Standards</a:t>
            </a:r>
            <a:endParaRPr>
              <a:latin typeface="Merriweather"/>
              <a:ea typeface="Merriweather"/>
              <a:cs typeface="Merriweather"/>
              <a:sym typeface="Merriweather"/>
            </a:endParaRPr>
          </a:p>
          <a:p>
            <a:pPr indent="-342900" lvl="0" marL="457200" rtl="0" algn="l">
              <a:spcBef>
                <a:spcPts val="1600"/>
              </a:spcBef>
              <a:spcAft>
                <a:spcPts val="1600"/>
              </a:spcAft>
              <a:buSzPts val="1800"/>
              <a:buFont typeface="Merriweather"/>
              <a:buChar char="●"/>
            </a:pPr>
            <a:r>
              <a:rPr lang="en">
                <a:latin typeface="Merriweather"/>
                <a:ea typeface="Merriweather"/>
                <a:cs typeface="Merriweather"/>
                <a:sym typeface="Merriweather"/>
              </a:rPr>
              <a:t>Working Conditions &amp; Opportunities</a:t>
            </a:r>
            <a:endParaRPr>
              <a:latin typeface="Merriweather"/>
              <a:ea typeface="Merriweather"/>
              <a:cs typeface="Merriweather"/>
              <a:sym typeface="Merriweather"/>
            </a:endParaRPr>
          </a:p>
        </p:txBody>
      </p:sp>
      <p:sp>
        <p:nvSpPr>
          <p:cNvPr id="77" name="Google Shape;77;p14"/>
          <p:cNvSpPr txBox="1"/>
          <p:nvPr/>
        </p:nvSpPr>
        <p:spPr>
          <a:xfrm>
            <a:off x="265500" y="1160650"/>
            <a:ext cx="4249800" cy="386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To</a:t>
            </a:r>
            <a:r>
              <a:rPr lang="en" sz="1200">
                <a:latin typeface="Merriweather"/>
                <a:ea typeface="Merriweather"/>
                <a:cs typeface="Merriweather"/>
                <a:sym typeface="Merriweather"/>
              </a:rPr>
              <a:t>day’s principal is constantly multitasking and shifting roles at a moment’s notice, making clear defined roles and responsibilities for an </a:t>
            </a:r>
            <a:r>
              <a:rPr lang="en" sz="1200">
                <a:latin typeface="Merriweather"/>
                <a:ea typeface="Merriweather"/>
                <a:cs typeface="Merriweather"/>
                <a:sym typeface="Merriweather"/>
              </a:rPr>
              <a:t>administrator</a:t>
            </a:r>
            <a:r>
              <a:rPr lang="en" sz="1200">
                <a:latin typeface="Merriweather"/>
                <a:ea typeface="Merriweather"/>
                <a:cs typeface="Merriweather"/>
                <a:sym typeface="Merriweather"/>
              </a:rPr>
              <a:t> difficult. Education is changing, and with that, responsibilities and expectations of education leaders is changing as well.  </a:t>
            </a:r>
            <a:endParaRPr sz="1200">
              <a:latin typeface="Merriweather"/>
              <a:ea typeface="Merriweather"/>
              <a:cs typeface="Merriweather"/>
              <a:sym typeface="Merriweather"/>
            </a:endParaRPr>
          </a:p>
          <a:p>
            <a:pPr indent="0" lvl="0" marL="0" rtl="0" algn="l">
              <a:spcBef>
                <a:spcPts val="0"/>
              </a:spcBef>
              <a:spcAft>
                <a:spcPts val="0"/>
              </a:spcAft>
              <a:buNone/>
            </a:pPr>
            <a:r>
              <a:t/>
            </a:r>
            <a:endParaRPr sz="1200">
              <a:latin typeface="Merriweather"/>
              <a:ea typeface="Merriweather"/>
              <a:cs typeface="Merriweather"/>
              <a:sym typeface="Merriweather"/>
            </a:endParaRPr>
          </a:p>
          <a:p>
            <a:pPr indent="0" lvl="0" marL="0" rtl="0" algn="l">
              <a:spcBef>
                <a:spcPts val="0"/>
              </a:spcBef>
              <a:spcAft>
                <a:spcPts val="0"/>
              </a:spcAft>
              <a:buNone/>
            </a:pPr>
            <a:r>
              <a:rPr lang="en" sz="1200">
                <a:latin typeface="Merriweather"/>
                <a:ea typeface="Merriweather"/>
                <a:cs typeface="Merriweather"/>
                <a:sym typeface="Merriweather"/>
              </a:rPr>
              <a:t>Research shows a direct correlation between school culture, principal expectations, and successful schools. A positive school culture is the underlying reason why the other components of successful schools were able to flourish (Habegger 2008).</a:t>
            </a:r>
            <a:endParaRPr sz="1200">
              <a:latin typeface="Merriweather"/>
              <a:ea typeface="Merriweather"/>
              <a:cs typeface="Merriweather"/>
              <a:sym typeface="Merriweather"/>
            </a:endParaRPr>
          </a:p>
          <a:p>
            <a:pPr indent="0" lvl="0" marL="0" rtl="0" algn="l">
              <a:spcBef>
                <a:spcPts val="0"/>
              </a:spcBef>
              <a:spcAft>
                <a:spcPts val="0"/>
              </a:spcAft>
              <a:buNone/>
            </a:pPr>
            <a:r>
              <a:t/>
            </a:r>
            <a:endParaRPr sz="1200">
              <a:latin typeface="Merriweather"/>
              <a:ea typeface="Merriweather"/>
              <a:cs typeface="Merriweather"/>
              <a:sym typeface="Merriweather"/>
            </a:endParaRPr>
          </a:p>
          <a:p>
            <a:pPr indent="0" lvl="0" marL="0" rtl="0" algn="l">
              <a:spcBef>
                <a:spcPts val="0"/>
              </a:spcBef>
              <a:spcAft>
                <a:spcPts val="0"/>
              </a:spcAft>
              <a:buNone/>
            </a:pPr>
            <a:r>
              <a:rPr lang="en" sz="1200">
                <a:latin typeface="Merriweather"/>
                <a:ea typeface="Merriweather"/>
                <a:cs typeface="Merriweather"/>
                <a:sym typeface="Merriweather"/>
              </a:rPr>
              <a:t>A positive school culture connects to a building principal upholding </a:t>
            </a:r>
            <a:r>
              <a:rPr lang="en" sz="1200">
                <a:latin typeface="Merriweather"/>
                <a:ea typeface="Merriweather"/>
                <a:cs typeface="Merriweather"/>
                <a:sym typeface="Merriweather"/>
              </a:rPr>
              <a:t>responsibilities</a:t>
            </a:r>
            <a:r>
              <a:rPr lang="en" sz="1200">
                <a:latin typeface="Merriweather"/>
                <a:ea typeface="Merriweather"/>
                <a:cs typeface="Merriweather"/>
                <a:sym typeface="Merriweather"/>
              </a:rPr>
              <a:t> and expectations. Principals need to create a positive school culture that promotes learning and engagement for students and adults </a:t>
            </a:r>
            <a:r>
              <a:rPr lang="en" sz="1200">
                <a:latin typeface="Merriweather"/>
                <a:ea typeface="Merriweather"/>
                <a:cs typeface="Merriweather"/>
                <a:sym typeface="Merriweather"/>
              </a:rPr>
              <a:t>(Habegger 2008).</a:t>
            </a:r>
            <a:endParaRPr sz="1200">
              <a:latin typeface="Merriweather"/>
              <a:ea typeface="Merriweather"/>
              <a:cs typeface="Merriweather"/>
              <a:sym typeface="Merriweather"/>
            </a:endParaRPr>
          </a:p>
        </p:txBody>
      </p:sp>
      <p:pic>
        <p:nvPicPr>
          <p:cNvPr id="78" name="Google Shape;78;p14"/>
          <p:cNvPicPr preferRelativeResize="0"/>
          <p:nvPr/>
        </p:nvPicPr>
        <p:blipFill>
          <a:blip r:embed="rId3">
            <a:alphaModFix/>
          </a:blip>
          <a:stretch>
            <a:fillRect/>
          </a:stretch>
        </p:blipFill>
        <p:spPr>
          <a:xfrm>
            <a:off x="431075" y="0"/>
            <a:ext cx="1342875" cy="10953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Google Shape;83;p15"/>
          <p:cNvSpPr txBox="1"/>
          <p:nvPr>
            <p:ph type="title"/>
          </p:nvPr>
        </p:nvSpPr>
        <p:spPr>
          <a:xfrm>
            <a:off x="42875" y="770700"/>
            <a:ext cx="4045200" cy="7968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Principal Actions</a:t>
            </a:r>
            <a:endParaRPr sz="3000"/>
          </a:p>
        </p:txBody>
      </p:sp>
      <p:sp>
        <p:nvSpPr>
          <p:cNvPr id="84" name="Google Shape;84;p15"/>
          <p:cNvSpPr txBox="1"/>
          <p:nvPr/>
        </p:nvSpPr>
        <p:spPr>
          <a:xfrm>
            <a:off x="509450" y="1499100"/>
            <a:ext cx="3637800" cy="1554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A positive school culture is the underlying reason why the other components of successful schools were able to flourish  </a:t>
            </a:r>
            <a:r>
              <a:rPr lang="en">
                <a:latin typeface="Merriweather"/>
                <a:ea typeface="Merriweather"/>
                <a:cs typeface="Merriweather"/>
                <a:sym typeface="Merriweather"/>
              </a:rPr>
              <a:t>(Habegger, 2008). Creating a positive school culture connects to having a sense of purpose and belonging. </a:t>
            </a:r>
            <a:endParaRPr>
              <a:latin typeface="Merriweather"/>
              <a:ea typeface="Merriweather"/>
              <a:cs typeface="Merriweather"/>
              <a:sym typeface="Merriweather"/>
            </a:endParaRPr>
          </a:p>
        </p:txBody>
      </p:sp>
      <p:sp>
        <p:nvSpPr>
          <p:cNvPr id="85" name="Google Shape;85;p15"/>
          <p:cNvSpPr txBox="1"/>
          <p:nvPr/>
        </p:nvSpPr>
        <p:spPr>
          <a:xfrm>
            <a:off x="5174500" y="1645925"/>
            <a:ext cx="3718500" cy="126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Students receive support and guidance and have a sense of purpose and  belonging. This connects to positive outcomes for the student. </a:t>
            </a:r>
            <a:endParaRPr>
              <a:latin typeface="Merriweather"/>
              <a:ea typeface="Merriweather"/>
              <a:cs typeface="Merriweather"/>
              <a:sym typeface="Merriweather"/>
            </a:endParaRPr>
          </a:p>
        </p:txBody>
      </p:sp>
      <p:sp>
        <p:nvSpPr>
          <p:cNvPr id="86" name="Google Shape;86;p15"/>
          <p:cNvSpPr txBox="1"/>
          <p:nvPr>
            <p:ph type="title"/>
          </p:nvPr>
        </p:nvSpPr>
        <p:spPr>
          <a:xfrm>
            <a:off x="4674250" y="770700"/>
            <a:ext cx="4218900" cy="933900"/>
          </a:xfrm>
          <a:prstGeom prst="rect">
            <a:avLst/>
          </a:prstGeom>
        </p:spPr>
        <p:txBody>
          <a:bodyPr anchorCtr="0" anchor="ctr" bIns="91425" lIns="91425" spcFirstLastPara="1" rIns="91425" wrap="square" tIns="91425">
            <a:noAutofit/>
          </a:bodyPr>
          <a:lstStyle/>
          <a:p>
            <a:pPr indent="457200" lvl="0" marL="0" rtl="0" algn="l">
              <a:spcBef>
                <a:spcPts val="0"/>
              </a:spcBef>
              <a:spcAft>
                <a:spcPts val="0"/>
              </a:spcAft>
              <a:buNone/>
            </a:pPr>
            <a:r>
              <a:rPr lang="en" sz="3000"/>
              <a:t>Student Outcomes</a:t>
            </a:r>
            <a:endParaRPr sz="3000"/>
          </a:p>
        </p:txBody>
      </p:sp>
      <p:sp>
        <p:nvSpPr>
          <p:cNvPr id="87" name="Google Shape;87;p15"/>
          <p:cNvSpPr txBox="1"/>
          <p:nvPr/>
        </p:nvSpPr>
        <p:spPr>
          <a:xfrm>
            <a:off x="5050825" y="3053400"/>
            <a:ext cx="3521700" cy="1905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sz="1200">
              <a:latin typeface="Merriweather"/>
              <a:ea typeface="Merriweather"/>
              <a:cs typeface="Merriweather"/>
              <a:sym typeface="Merriweather"/>
            </a:endParaRPr>
          </a:p>
        </p:txBody>
      </p:sp>
      <p:sp>
        <p:nvSpPr>
          <p:cNvPr id="88" name="Google Shape;88;p15"/>
          <p:cNvSpPr/>
          <p:nvPr/>
        </p:nvSpPr>
        <p:spPr>
          <a:xfrm>
            <a:off x="4168800" y="2067600"/>
            <a:ext cx="806400" cy="4173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5"/>
          <p:cNvSpPr/>
          <p:nvPr/>
        </p:nvSpPr>
        <p:spPr>
          <a:xfrm>
            <a:off x="4241150" y="3565300"/>
            <a:ext cx="806400" cy="4173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5"/>
          <p:cNvSpPr txBox="1"/>
          <p:nvPr/>
        </p:nvSpPr>
        <p:spPr>
          <a:xfrm>
            <a:off x="102250" y="0"/>
            <a:ext cx="4469700" cy="882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200">
              <a:latin typeface="Merriweather"/>
              <a:ea typeface="Merriweather"/>
              <a:cs typeface="Merriweather"/>
              <a:sym typeface="Merriweather"/>
            </a:endParaRPr>
          </a:p>
          <a:p>
            <a:pPr indent="0" lvl="0" marL="0" rtl="0" algn="l">
              <a:spcBef>
                <a:spcPts val="0"/>
              </a:spcBef>
              <a:spcAft>
                <a:spcPts val="0"/>
              </a:spcAft>
              <a:buNone/>
            </a:pPr>
            <a:r>
              <a:t/>
            </a:r>
            <a:endParaRPr>
              <a:latin typeface="Roboto"/>
              <a:ea typeface="Roboto"/>
              <a:cs typeface="Roboto"/>
              <a:sym typeface="Roboto"/>
            </a:endParaRPr>
          </a:p>
        </p:txBody>
      </p:sp>
      <p:sp>
        <p:nvSpPr>
          <p:cNvPr id="91" name="Google Shape;91;p15"/>
          <p:cNvSpPr txBox="1"/>
          <p:nvPr/>
        </p:nvSpPr>
        <p:spPr>
          <a:xfrm>
            <a:off x="522650" y="3053400"/>
            <a:ext cx="3718500" cy="182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“Leadership effects on student learning occur largely because leadership strengthens professional community; teachers’ engagement in professional community, in turn, fosters the use of instructional practices that are associated with student achievement”</a:t>
            </a:r>
            <a:r>
              <a:rPr lang="en">
                <a:latin typeface="Merriweather"/>
                <a:ea typeface="Merriweather"/>
                <a:cs typeface="Merriweather"/>
                <a:sym typeface="Merriweather"/>
              </a:rPr>
              <a:t>(Habegger, 2008).</a:t>
            </a:r>
            <a:endParaRPr>
              <a:latin typeface="Merriweather"/>
              <a:ea typeface="Merriweather"/>
              <a:cs typeface="Merriweather"/>
              <a:sym typeface="Merriweather"/>
            </a:endParaRPr>
          </a:p>
          <a:p>
            <a:pPr indent="0" lvl="0" marL="0" rtl="0" algn="l">
              <a:spcBef>
                <a:spcPts val="0"/>
              </a:spcBef>
              <a:spcAft>
                <a:spcPts val="0"/>
              </a:spcAft>
              <a:buNone/>
            </a:pPr>
            <a:r>
              <a:t/>
            </a:r>
            <a:endParaRPr sz="1200">
              <a:latin typeface="Merriweather"/>
              <a:ea typeface="Merriweather"/>
              <a:cs typeface="Merriweather"/>
              <a:sym typeface="Merriweather"/>
            </a:endParaRPr>
          </a:p>
        </p:txBody>
      </p:sp>
      <p:sp>
        <p:nvSpPr>
          <p:cNvPr id="92" name="Google Shape;92;p15"/>
          <p:cNvSpPr txBox="1"/>
          <p:nvPr/>
        </p:nvSpPr>
        <p:spPr>
          <a:xfrm>
            <a:off x="5264325" y="3148150"/>
            <a:ext cx="3521700" cy="167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Merriweather"/>
                <a:ea typeface="Merriweather"/>
                <a:cs typeface="Merriweather"/>
                <a:sym typeface="Merriweather"/>
              </a:rPr>
              <a:t>An effective leader strengthens the environment, community and staff. This directly connects to positive student outcomes when the staff feels supported. </a:t>
            </a:r>
            <a:endParaRPr>
              <a:latin typeface="Merriweather"/>
              <a:ea typeface="Merriweather"/>
              <a:cs typeface="Merriweather"/>
              <a:sym typeface="Merriweather"/>
            </a:endParaRPr>
          </a:p>
        </p:txBody>
      </p:sp>
      <p:pic>
        <p:nvPicPr>
          <p:cNvPr id="93" name="Google Shape;93;p15"/>
          <p:cNvPicPr preferRelativeResize="0"/>
          <p:nvPr/>
        </p:nvPicPr>
        <p:blipFill>
          <a:blip r:embed="rId3">
            <a:alphaModFix/>
          </a:blip>
          <a:stretch>
            <a:fillRect/>
          </a:stretch>
        </p:blipFill>
        <p:spPr>
          <a:xfrm>
            <a:off x="0" y="0"/>
            <a:ext cx="1342875" cy="933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16"/>
          <p:cNvSpPr txBox="1"/>
          <p:nvPr>
            <p:ph type="title"/>
          </p:nvPr>
        </p:nvSpPr>
        <p:spPr>
          <a:xfrm>
            <a:off x="1434325" y="12175"/>
            <a:ext cx="3059400" cy="11949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Principal Actions &amp; Evaluations</a:t>
            </a:r>
            <a:endParaRPr sz="3000"/>
          </a:p>
        </p:txBody>
      </p:sp>
      <p:sp>
        <p:nvSpPr>
          <p:cNvPr id="99" name="Google Shape;99;p16"/>
          <p:cNvSpPr txBox="1"/>
          <p:nvPr/>
        </p:nvSpPr>
        <p:spPr>
          <a:xfrm>
            <a:off x="4952425" y="1276800"/>
            <a:ext cx="3718500" cy="14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Roboto"/>
              <a:ea typeface="Roboto"/>
              <a:cs typeface="Roboto"/>
              <a:sym typeface="Roboto"/>
            </a:endParaRPr>
          </a:p>
        </p:txBody>
      </p:sp>
      <p:sp>
        <p:nvSpPr>
          <p:cNvPr id="100" name="Google Shape;100;p16"/>
          <p:cNvSpPr txBox="1"/>
          <p:nvPr>
            <p:ph type="title"/>
          </p:nvPr>
        </p:nvSpPr>
        <p:spPr>
          <a:xfrm>
            <a:off x="4952425" y="140475"/>
            <a:ext cx="4001400" cy="1071000"/>
          </a:xfrm>
          <a:prstGeom prst="rect">
            <a:avLst/>
          </a:prstGeom>
        </p:spPr>
        <p:txBody>
          <a:bodyPr anchorCtr="0" anchor="ctr" bIns="91425" lIns="91425" spcFirstLastPara="1" rIns="91425" wrap="square" tIns="91425">
            <a:noAutofit/>
          </a:bodyPr>
          <a:lstStyle/>
          <a:p>
            <a:pPr indent="457200" lvl="0" marL="0" rtl="0" algn="l">
              <a:spcBef>
                <a:spcPts val="0"/>
              </a:spcBef>
              <a:spcAft>
                <a:spcPts val="0"/>
              </a:spcAft>
              <a:buNone/>
            </a:pPr>
            <a:r>
              <a:rPr lang="en" sz="3000"/>
              <a:t>Student Outcomes</a:t>
            </a:r>
            <a:endParaRPr sz="3000"/>
          </a:p>
        </p:txBody>
      </p:sp>
      <p:sp>
        <p:nvSpPr>
          <p:cNvPr id="101" name="Google Shape;101;p16"/>
          <p:cNvSpPr txBox="1"/>
          <p:nvPr/>
        </p:nvSpPr>
        <p:spPr>
          <a:xfrm>
            <a:off x="5050825" y="1000325"/>
            <a:ext cx="4001400" cy="3958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a:latin typeface="Merriweather"/>
                <a:ea typeface="Merriweather"/>
                <a:cs typeface="Merriweather"/>
                <a:sym typeface="Merriweather"/>
              </a:rPr>
              <a:t>From personal experience, professional growth and experience has correlated with student and teacher growth. At Toms River East, there is a designated professional development room with a variety of topics. This enables faculty and staff to discuss on varying topics in connection to student growth, reflection on achievement. Staff members are given the ability to provide valuable insight into school planning, progress, and discuss how the culture of the school is developing. In observing the current administration at Toms River East, principal leadership, ethics, and responsibility is directly connected to growth of staff and students personally and professionally.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a:latin typeface="Roboto"/>
              <a:ea typeface="Roboto"/>
              <a:cs typeface="Roboto"/>
              <a:sym typeface="Roboto"/>
            </a:endParaRPr>
          </a:p>
          <a:p>
            <a:pPr indent="0" lvl="0" marL="0" rtl="0" algn="l">
              <a:spcBef>
                <a:spcPts val="0"/>
              </a:spcBef>
              <a:spcAft>
                <a:spcPts val="0"/>
              </a:spcAft>
              <a:buNone/>
            </a:pPr>
            <a:r>
              <a:t/>
            </a:r>
            <a:endParaRPr sz="1200">
              <a:latin typeface="Merriweather"/>
              <a:ea typeface="Merriweather"/>
              <a:cs typeface="Merriweather"/>
              <a:sym typeface="Merriweather"/>
            </a:endParaRPr>
          </a:p>
        </p:txBody>
      </p:sp>
      <p:sp>
        <p:nvSpPr>
          <p:cNvPr id="102" name="Google Shape;102;p16"/>
          <p:cNvSpPr/>
          <p:nvPr/>
        </p:nvSpPr>
        <p:spPr>
          <a:xfrm>
            <a:off x="4244425" y="2363100"/>
            <a:ext cx="806400" cy="417300"/>
          </a:xfrm>
          <a:prstGeom prst="rightArrow">
            <a:avLst>
              <a:gd fmla="val 50000" name="adj1"/>
              <a:gd fmla="val 50000"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3" name="Google Shape;103;p16"/>
          <p:cNvPicPr preferRelativeResize="0"/>
          <p:nvPr/>
        </p:nvPicPr>
        <p:blipFill>
          <a:blip r:embed="rId3">
            <a:alphaModFix/>
          </a:blip>
          <a:stretch>
            <a:fillRect/>
          </a:stretch>
        </p:blipFill>
        <p:spPr>
          <a:xfrm>
            <a:off x="0" y="0"/>
            <a:ext cx="1342875" cy="1095325"/>
          </a:xfrm>
          <a:prstGeom prst="rect">
            <a:avLst/>
          </a:prstGeom>
          <a:noFill/>
          <a:ln>
            <a:noFill/>
          </a:ln>
        </p:spPr>
      </p:pic>
      <p:sp>
        <p:nvSpPr>
          <p:cNvPr id="104" name="Google Shape;104;p16"/>
          <p:cNvSpPr txBox="1"/>
          <p:nvPr/>
        </p:nvSpPr>
        <p:spPr>
          <a:xfrm>
            <a:off x="431075" y="1418350"/>
            <a:ext cx="3605400" cy="3200400"/>
          </a:xfrm>
          <a:prstGeom prst="rect">
            <a:avLst/>
          </a:prstGeom>
          <a:noFill/>
          <a:ln>
            <a:noFill/>
          </a:ln>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Professional growth and learning</a:t>
            </a:r>
            <a:endParaRPr>
              <a:latin typeface="Merriweather"/>
              <a:ea typeface="Merriweather"/>
              <a:cs typeface="Merriweather"/>
              <a:sym typeface="Merriweather"/>
            </a:endParaRPr>
          </a:p>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Student growth and achievement</a:t>
            </a:r>
            <a:endParaRPr>
              <a:latin typeface="Merriweather"/>
              <a:ea typeface="Merriweather"/>
              <a:cs typeface="Merriweather"/>
              <a:sym typeface="Merriweather"/>
            </a:endParaRPr>
          </a:p>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School planning and progress</a:t>
            </a:r>
            <a:endParaRPr>
              <a:latin typeface="Merriweather"/>
              <a:ea typeface="Merriweather"/>
              <a:cs typeface="Merriweather"/>
              <a:sym typeface="Merriweather"/>
            </a:endParaRPr>
          </a:p>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School culture</a:t>
            </a:r>
            <a:endParaRPr>
              <a:latin typeface="Merriweather"/>
              <a:ea typeface="Merriweather"/>
              <a:cs typeface="Merriweather"/>
              <a:sym typeface="Merriweather"/>
            </a:endParaRPr>
          </a:p>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Professional qualities and instructional leadership</a:t>
            </a:r>
            <a:endParaRPr>
              <a:latin typeface="Merriweather"/>
              <a:ea typeface="Merriweather"/>
              <a:cs typeface="Merriweather"/>
              <a:sym typeface="Merriweather"/>
            </a:endParaRPr>
          </a:p>
          <a:p>
            <a:pPr indent="-317500" lvl="0" marL="457200" rtl="0" algn="l">
              <a:lnSpc>
                <a:spcPct val="150000"/>
              </a:lnSpc>
              <a:spcBef>
                <a:spcPts val="0"/>
              </a:spcBef>
              <a:spcAft>
                <a:spcPts val="0"/>
              </a:spcAft>
              <a:buSzPts val="1400"/>
              <a:buFont typeface="Merriweather"/>
              <a:buChar char="●"/>
            </a:pPr>
            <a:r>
              <a:rPr lang="en">
                <a:latin typeface="Merriweather"/>
                <a:ea typeface="Merriweather"/>
                <a:cs typeface="Merriweather"/>
                <a:sym typeface="Merriweather"/>
              </a:rPr>
              <a:t>Stakeholder support and engagement.</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8" name="Shape 108"/>
        <p:cNvGrpSpPr/>
        <p:nvPr/>
      </p:nvGrpSpPr>
      <p:grpSpPr>
        <a:xfrm>
          <a:off x="0" y="0"/>
          <a:ext cx="0" cy="0"/>
          <a:chOff x="0" y="0"/>
          <a:chExt cx="0" cy="0"/>
        </a:xfrm>
      </p:grpSpPr>
      <p:sp>
        <p:nvSpPr>
          <p:cNvPr id="109" name="Google Shape;109;p17"/>
          <p:cNvSpPr txBox="1"/>
          <p:nvPr>
            <p:ph type="title"/>
          </p:nvPr>
        </p:nvSpPr>
        <p:spPr>
          <a:xfrm>
            <a:off x="167550" y="0"/>
            <a:ext cx="4045200" cy="1071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Ethics</a:t>
            </a:r>
            <a:endParaRPr sz="3000"/>
          </a:p>
        </p:txBody>
      </p:sp>
      <p:sp>
        <p:nvSpPr>
          <p:cNvPr id="110" name="Google Shape;110;p17"/>
          <p:cNvSpPr txBox="1"/>
          <p:nvPr/>
        </p:nvSpPr>
        <p:spPr>
          <a:xfrm>
            <a:off x="252450" y="1159275"/>
            <a:ext cx="3875400" cy="3582600"/>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Font typeface="Merriweather"/>
              <a:buChar char="-"/>
            </a:pPr>
            <a:r>
              <a:rPr lang="en" sz="1800">
                <a:latin typeface="Merriweather"/>
                <a:ea typeface="Merriweather"/>
                <a:cs typeface="Merriweather"/>
                <a:sym typeface="Merriweather"/>
              </a:rPr>
              <a:t>Respecting </a:t>
            </a:r>
            <a:r>
              <a:rPr lang="en" sz="1800">
                <a:latin typeface="Merriweather"/>
                <a:ea typeface="Merriweather"/>
                <a:cs typeface="Merriweather"/>
                <a:sym typeface="Merriweather"/>
              </a:rPr>
              <a:t>autonomy</a:t>
            </a:r>
            <a:endParaRPr sz="1800">
              <a:latin typeface="Merriweather"/>
              <a:ea typeface="Merriweather"/>
              <a:cs typeface="Merriweather"/>
              <a:sym typeface="Merriweather"/>
            </a:endParaRPr>
          </a:p>
          <a:p>
            <a:pPr indent="-342900" lvl="0" marL="457200" rtl="0" algn="l">
              <a:lnSpc>
                <a:spcPct val="200000"/>
              </a:lnSpc>
              <a:spcBef>
                <a:spcPts val="0"/>
              </a:spcBef>
              <a:spcAft>
                <a:spcPts val="0"/>
              </a:spcAft>
              <a:buSzPts val="1800"/>
              <a:buFont typeface="Merriweather"/>
              <a:buChar char="-"/>
            </a:pPr>
            <a:r>
              <a:rPr lang="en" sz="1800">
                <a:latin typeface="Merriweather"/>
                <a:ea typeface="Merriweather"/>
                <a:cs typeface="Merriweather"/>
                <a:sym typeface="Merriweather"/>
              </a:rPr>
              <a:t>Doing no harm</a:t>
            </a:r>
            <a:endParaRPr sz="1800">
              <a:latin typeface="Merriweather"/>
              <a:ea typeface="Merriweather"/>
              <a:cs typeface="Merriweather"/>
              <a:sym typeface="Merriweather"/>
            </a:endParaRPr>
          </a:p>
          <a:p>
            <a:pPr indent="-342900" lvl="0" marL="457200" rtl="0" algn="l">
              <a:lnSpc>
                <a:spcPct val="200000"/>
              </a:lnSpc>
              <a:spcBef>
                <a:spcPts val="0"/>
              </a:spcBef>
              <a:spcAft>
                <a:spcPts val="0"/>
              </a:spcAft>
              <a:buSzPts val="1800"/>
              <a:buFont typeface="Merriweather"/>
              <a:buChar char="-"/>
            </a:pPr>
            <a:r>
              <a:rPr lang="en" sz="1800">
                <a:latin typeface="Merriweather"/>
                <a:ea typeface="Merriweather"/>
                <a:cs typeface="Merriweather"/>
                <a:sym typeface="Merriweather"/>
              </a:rPr>
              <a:t>Benefiting</a:t>
            </a:r>
            <a:r>
              <a:rPr lang="en" sz="1800">
                <a:latin typeface="Merriweather"/>
                <a:ea typeface="Merriweather"/>
                <a:cs typeface="Merriweather"/>
                <a:sym typeface="Merriweather"/>
              </a:rPr>
              <a:t> Others</a:t>
            </a:r>
            <a:endParaRPr sz="1800">
              <a:latin typeface="Merriweather"/>
              <a:ea typeface="Merriweather"/>
              <a:cs typeface="Merriweather"/>
              <a:sym typeface="Merriweather"/>
            </a:endParaRPr>
          </a:p>
          <a:p>
            <a:pPr indent="-342900" lvl="0" marL="457200" rtl="0" algn="l">
              <a:lnSpc>
                <a:spcPct val="200000"/>
              </a:lnSpc>
              <a:spcBef>
                <a:spcPts val="0"/>
              </a:spcBef>
              <a:spcAft>
                <a:spcPts val="0"/>
              </a:spcAft>
              <a:buSzPts val="1800"/>
              <a:buFont typeface="Merriweather"/>
              <a:buChar char="-"/>
            </a:pPr>
            <a:r>
              <a:rPr lang="en" sz="1800">
                <a:latin typeface="Merriweather"/>
                <a:ea typeface="Merriweather"/>
                <a:cs typeface="Merriweather"/>
                <a:sym typeface="Merriweather"/>
              </a:rPr>
              <a:t>Being just</a:t>
            </a:r>
            <a:endParaRPr sz="1800">
              <a:latin typeface="Merriweather"/>
              <a:ea typeface="Merriweather"/>
              <a:cs typeface="Merriweather"/>
              <a:sym typeface="Merriweather"/>
            </a:endParaRPr>
          </a:p>
          <a:p>
            <a:pPr indent="-342900" lvl="0" marL="457200" rtl="0" algn="l">
              <a:lnSpc>
                <a:spcPct val="200000"/>
              </a:lnSpc>
              <a:spcBef>
                <a:spcPts val="0"/>
              </a:spcBef>
              <a:spcAft>
                <a:spcPts val="0"/>
              </a:spcAft>
              <a:buSzPts val="1800"/>
              <a:buFont typeface="Merriweather"/>
              <a:buChar char="-"/>
            </a:pPr>
            <a:r>
              <a:rPr lang="en" sz="1800">
                <a:latin typeface="Merriweather"/>
                <a:ea typeface="Merriweather"/>
                <a:cs typeface="Merriweather"/>
                <a:sym typeface="Merriweather"/>
              </a:rPr>
              <a:t>Being faithful</a:t>
            </a:r>
            <a:endParaRPr sz="1800">
              <a:latin typeface="Merriweather"/>
              <a:ea typeface="Merriweather"/>
              <a:cs typeface="Merriweather"/>
              <a:sym typeface="Merriweather"/>
            </a:endParaRPr>
          </a:p>
          <a:p>
            <a:pPr indent="0" lvl="0" marL="0" rtl="0" algn="l">
              <a:lnSpc>
                <a:spcPct val="200000"/>
              </a:lnSpc>
              <a:spcBef>
                <a:spcPts val="0"/>
              </a:spcBef>
              <a:spcAft>
                <a:spcPts val="0"/>
              </a:spcAft>
              <a:buNone/>
            </a:pPr>
            <a:r>
              <a:t/>
            </a:r>
            <a:endParaRPr>
              <a:latin typeface="Merriweather"/>
              <a:ea typeface="Merriweather"/>
              <a:cs typeface="Merriweather"/>
              <a:sym typeface="Merriweather"/>
            </a:endParaRPr>
          </a:p>
        </p:txBody>
      </p:sp>
      <p:sp>
        <p:nvSpPr>
          <p:cNvPr id="111" name="Google Shape;111;p17"/>
          <p:cNvSpPr txBox="1"/>
          <p:nvPr/>
        </p:nvSpPr>
        <p:spPr>
          <a:xfrm>
            <a:off x="5013625" y="1071000"/>
            <a:ext cx="3718500" cy="3618600"/>
          </a:xfrm>
          <a:prstGeom prst="rect">
            <a:avLst/>
          </a:prstGeom>
          <a:noFill/>
          <a:ln>
            <a:noFill/>
          </a:ln>
        </p:spPr>
        <p:txBody>
          <a:bodyPr anchorCtr="0" anchor="t" bIns="91425" lIns="91425" spcFirstLastPara="1" rIns="91425" wrap="square" tIns="91425">
            <a:noAutofit/>
          </a:bodyPr>
          <a:lstStyle/>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Allowing staff members to make choices and develop values independent of authority. Having confidence in staff</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Creating an environment that is psychologically and physically safe. </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Promote the interests of the school — principle of beneficence.</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Treating people fairly and equally.</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Keep promises and are loyal to their teachers and school. This is a relationship of trust. </a:t>
            </a:r>
            <a:endParaRPr>
              <a:latin typeface="Merriweather"/>
              <a:ea typeface="Merriweather"/>
              <a:cs typeface="Merriweather"/>
              <a:sym typeface="Merriweather"/>
            </a:endParaRPr>
          </a:p>
        </p:txBody>
      </p:sp>
      <p:sp>
        <p:nvSpPr>
          <p:cNvPr id="112" name="Google Shape;112;p17"/>
          <p:cNvSpPr txBox="1"/>
          <p:nvPr>
            <p:ph type="title"/>
          </p:nvPr>
        </p:nvSpPr>
        <p:spPr>
          <a:xfrm>
            <a:off x="4629925" y="81925"/>
            <a:ext cx="4485900" cy="989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sz="3000"/>
              <a:t>Responsibilities</a:t>
            </a:r>
            <a:endParaRPr sz="3000"/>
          </a:p>
        </p:txBody>
      </p:sp>
      <p:pic>
        <p:nvPicPr>
          <p:cNvPr id="113" name="Google Shape;113;p17"/>
          <p:cNvPicPr preferRelativeResize="0"/>
          <p:nvPr/>
        </p:nvPicPr>
        <p:blipFill>
          <a:blip r:embed="rId3">
            <a:alphaModFix/>
          </a:blip>
          <a:stretch>
            <a:fillRect/>
          </a:stretch>
        </p:blipFill>
        <p:spPr>
          <a:xfrm>
            <a:off x="0" y="0"/>
            <a:ext cx="1342875" cy="1095325"/>
          </a:xfrm>
          <a:prstGeom prst="rect">
            <a:avLst/>
          </a:prstGeom>
          <a:noFill/>
          <a:ln>
            <a:noFill/>
          </a:ln>
        </p:spPr>
      </p:pic>
      <p:sp>
        <p:nvSpPr>
          <p:cNvPr id="114" name="Google Shape;114;p17"/>
          <p:cNvSpPr/>
          <p:nvPr/>
        </p:nvSpPr>
        <p:spPr>
          <a:xfrm>
            <a:off x="3696800" y="1801775"/>
            <a:ext cx="1472700" cy="1150500"/>
          </a:xfrm>
          <a:prstGeom prst="rightArrow">
            <a:avLst>
              <a:gd fmla="val 50000" name="adj1"/>
              <a:gd fmla="val 48161"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317250" y="0"/>
            <a:ext cx="8222100" cy="7245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3600">
                <a:latin typeface="Merriweather"/>
                <a:ea typeface="Merriweather"/>
                <a:cs typeface="Merriweather"/>
                <a:sym typeface="Merriweather"/>
              </a:rPr>
              <a:t>Toms River High School East</a:t>
            </a:r>
            <a:endParaRPr sz="3600">
              <a:latin typeface="Merriweather"/>
              <a:ea typeface="Merriweather"/>
              <a:cs typeface="Merriweather"/>
              <a:sym typeface="Merriweather"/>
            </a:endParaRPr>
          </a:p>
        </p:txBody>
      </p:sp>
      <p:sp>
        <p:nvSpPr>
          <p:cNvPr id="120" name="Google Shape;120;p18"/>
          <p:cNvSpPr txBox="1"/>
          <p:nvPr/>
        </p:nvSpPr>
        <p:spPr>
          <a:xfrm>
            <a:off x="0" y="1223225"/>
            <a:ext cx="4154100" cy="349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p:txBody>
      </p:sp>
      <p:pic>
        <p:nvPicPr>
          <p:cNvPr id="121" name="Google Shape;121;p18"/>
          <p:cNvPicPr preferRelativeResize="0"/>
          <p:nvPr/>
        </p:nvPicPr>
        <p:blipFill>
          <a:blip r:embed="rId3">
            <a:alphaModFix/>
          </a:blip>
          <a:stretch>
            <a:fillRect/>
          </a:stretch>
        </p:blipFill>
        <p:spPr>
          <a:xfrm>
            <a:off x="7926400" y="64650"/>
            <a:ext cx="1019025" cy="831175"/>
          </a:xfrm>
          <a:prstGeom prst="rect">
            <a:avLst/>
          </a:prstGeom>
          <a:noFill/>
          <a:ln>
            <a:noFill/>
          </a:ln>
        </p:spPr>
      </p:pic>
      <p:sp>
        <p:nvSpPr>
          <p:cNvPr id="122" name="Google Shape;122;p18"/>
          <p:cNvSpPr txBox="1"/>
          <p:nvPr/>
        </p:nvSpPr>
        <p:spPr>
          <a:xfrm>
            <a:off x="91450" y="621500"/>
            <a:ext cx="8853900" cy="437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F3F3F3"/>
                </a:solidFill>
                <a:latin typeface="Merriweather"/>
                <a:ea typeface="Merriweather"/>
                <a:cs typeface="Merriweather"/>
                <a:sym typeface="Merriweather"/>
              </a:rPr>
              <a:t>Vision: </a:t>
            </a:r>
            <a:br>
              <a:rPr lang="en">
                <a:latin typeface="Merriweather"/>
                <a:ea typeface="Merriweather"/>
                <a:cs typeface="Merriweather"/>
                <a:sym typeface="Merriweather"/>
              </a:rPr>
            </a:br>
            <a:r>
              <a:rPr lang="en">
                <a:latin typeface="Merriweather"/>
                <a:ea typeface="Merriweather"/>
                <a:cs typeface="Merriweather"/>
                <a:sym typeface="Merriweather"/>
              </a:rPr>
              <a:t>Every Toms River East student will achieve personal success and will become a responsible and productive citizen.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sz="1800">
                <a:solidFill>
                  <a:srgbClr val="FFFFFF"/>
                </a:solidFill>
                <a:latin typeface="Merriweather"/>
                <a:ea typeface="Merriweather"/>
                <a:cs typeface="Merriweather"/>
                <a:sym typeface="Merriweather"/>
              </a:rPr>
              <a:t>Mission: </a:t>
            </a:r>
            <a:endParaRPr sz="1800">
              <a:solidFill>
                <a:srgbClr val="FFFFFF"/>
              </a:solidFill>
              <a:latin typeface="Merriweather"/>
              <a:ea typeface="Merriweather"/>
              <a:cs typeface="Merriweather"/>
              <a:sym typeface="Merriweather"/>
            </a:endParaRPr>
          </a:p>
          <a:p>
            <a:pPr indent="0" lvl="0" marL="0" rtl="0" algn="l">
              <a:spcBef>
                <a:spcPts val="0"/>
              </a:spcBef>
              <a:spcAft>
                <a:spcPts val="0"/>
              </a:spcAft>
              <a:buNone/>
            </a:pPr>
            <a:r>
              <a:rPr lang="en">
                <a:latin typeface="Merriweather"/>
                <a:ea typeface="Merriweather"/>
                <a:cs typeface="Merriweather"/>
                <a:sym typeface="Merriweather"/>
              </a:rPr>
              <a:t>Toms River East is dedicated to working with the school community to provide a safe educational environment where students are stimulated to become lifelong learners, equipped with the knowledge and analytical communication, and interpersonal skills to meet the demands of college and/or careers as informed citizens in a globally competitive market.</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sz="1800">
                <a:solidFill>
                  <a:srgbClr val="FFFFFF"/>
                </a:solidFill>
                <a:latin typeface="Merriweather"/>
                <a:ea typeface="Merriweather"/>
                <a:cs typeface="Merriweather"/>
                <a:sym typeface="Merriweather"/>
              </a:rPr>
              <a:t>Values: </a:t>
            </a:r>
            <a:br>
              <a:rPr lang="en" sz="1800">
                <a:solidFill>
                  <a:srgbClr val="FFFFFF"/>
                </a:solidFill>
                <a:latin typeface="Merriweather"/>
                <a:ea typeface="Merriweather"/>
                <a:cs typeface="Merriweather"/>
                <a:sym typeface="Merriweather"/>
              </a:rPr>
            </a:br>
            <a:r>
              <a:rPr lang="en">
                <a:latin typeface="Merriweather"/>
                <a:ea typeface="Merriweather"/>
                <a:cs typeface="Merriweather"/>
                <a:sym typeface="Merriweather"/>
              </a:rPr>
              <a:t>We at Toms River East are devoted to producing well-educated and highly ethical graduates through the ideals inherent in: </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Trustworthiness - Being honest; acting with integrity</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Respect - Treat others with respect; tolerant of differences; peaceful; considerate</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Responsibility - Being accountable; devoted to excellence; goal-oriented</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Fairness - Treat others fairly; being open-minded</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Caring - Being kind and compassionate; charitable and altruistic</a:t>
            </a:r>
            <a:endParaRPr>
              <a:latin typeface="Merriweather"/>
              <a:ea typeface="Merriweather"/>
              <a:cs typeface="Merriweather"/>
              <a:sym typeface="Merriweather"/>
            </a:endParaRPr>
          </a:p>
          <a:p>
            <a:pPr indent="-317500" lvl="0" marL="457200" rtl="0" algn="l">
              <a:spcBef>
                <a:spcPts val="0"/>
              </a:spcBef>
              <a:spcAft>
                <a:spcPts val="0"/>
              </a:spcAft>
              <a:buSzPts val="1400"/>
              <a:buFont typeface="Merriweather"/>
              <a:buChar char="●"/>
            </a:pPr>
            <a:r>
              <a:rPr lang="en">
                <a:latin typeface="Merriweather"/>
                <a:ea typeface="Merriweather"/>
                <a:cs typeface="Merriweather"/>
                <a:sym typeface="Merriweather"/>
              </a:rPr>
              <a:t>Citizenship - Adding value to your community; civic-minded; respect authority</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6" name="Shape 126"/>
        <p:cNvGrpSpPr/>
        <p:nvPr/>
      </p:nvGrpSpPr>
      <p:grpSpPr>
        <a:xfrm>
          <a:off x="0" y="0"/>
          <a:ext cx="0" cy="0"/>
          <a:chOff x="0" y="0"/>
          <a:chExt cx="0" cy="0"/>
        </a:xfrm>
      </p:grpSpPr>
      <p:sp>
        <p:nvSpPr>
          <p:cNvPr id="127" name="Google Shape;127;p19"/>
          <p:cNvSpPr txBox="1"/>
          <p:nvPr>
            <p:ph type="title"/>
          </p:nvPr>
        </p:nvSpPr>
        <p:spPr>
          <a:xfrm>
            <a:off x="317250" y="0"/>
            <a:ext cx="8222100" cy="7245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3600">
                <a:latin typeface="Merriweather"/>
                <a:ea typeface="Merriweather"/>
                <a:cs typeface="Merriweather"/>
                <a:sym typeface="Merriweather"/>
              </a:rPr>
              <a:t>Connecting to the ISLLC Standards</a:t>
            </a:r>
            <a:endParaRPr sz="3600">
              <a:latin typeface="Merriweather"/>
              <a:ea typeface="Merriweather"/>
              <a:cs typeface="Merriweather"/>
              <a:sym typeface="Merriweather"/>
            </a:endParaRPr>
          </a:p>
        </p:txBody>
      </p:sp>
      <p:sp>
        <p:nvSpPr>
          <p:cNvPr id="128" name="Google Shape;128;p19"/>
          <p:cNvSpPr txBox="1"/>
          <p:nvPr/>
        </p:nvSpPr>
        <p:spPr>
          <a:xfrm>
            <a:off x="0" y="1223225"/>
            <a:ext cx="4154100" cy="349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p:txBody>
      </p:sp>
      <p:pic>
        <p:nvPicPr>
          <p:cNvPr id="129" name="Google Shape;129;p19"/>
          <p:cNvPicPr preferRelativeResize="0"/>
          <p:nvPr/>
        </p:nvPicPr>
        <p:blipFill>
          <a:blip r:embed="rId3">
            <a:alphaModFix/>
          </a:blip>
          <a:stretch>
            <a:fillRect/>
          </a:stretch>
        </p:blipFill>
        <p:spPr>
          <a:xfrm>
            <a:off x="8124975" y="3199725"/>
            <a:ext cx="1019025" cy="831175"/>
          </a:xfrm>
          <a:prstGeom prst="rect">
            <a:avLst/>
          </a:prstGeom>
          <a:noFill/>
          <a:ln>
            <a:noFill/>
          </a:ln>
        </p:spPr>
      </p:pic>
      <p:sp>
        <p:nvSpPr>
          <p:cNvPr id="130" name="Google Shape;130;p19"/>
          <p:cNvSpPr txBox="1"/>
          <p:nvPr/>
        </p:nvSpPr>
        <p:spPr>
          <a:xfrm>
            <a:off x="91450" y="621500"/>
            <a:ext cx="8853900" cy="437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FFFF"/>
                </a:solidFill>
                <a:latin typeface="Merriweather"/>
                <a:ea typeface="Merriweather"/>
                <a:cs typeface="Merriweather"/>
                <a:sym typeface="Merriweather"/>
              </a:rPr>
              <a:t>Each of the ISLLC Standards begins with the phrase: “A school administrator is an educational leader who promotes the success of all students by…” The remainder of each of the standards statements specifically presents a successful administrator’s expectations:</a:t>
            </a:r>
            <a:endParaRPr>
              <a:solidFill>
                <a:srgbClr val="FFFFFF"/>
              </a:solidFill>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3F3F3"/>
                </a:solidFill>
                <a:latin typeface="Merriweather"/>
                <a:ea typeface="Merriweather"/>
                <a:cs typeface="Merriweather"/>
                <a:sym typeface="Merriweather"/>
              </a:rPr>
              <a:t>Standard 1:</a:t>
            </a:r>
            <a:r>
              <a:rPr lang="en">
                <a:latin typeface="Merriweather"/>
                <a:ea typeface="Merriweather"/>
                <a:cs typeface="Merriweather"/>
                <a:sym typeface="Merriweather"/>
              </a:rPr>
              <a:t> facilitating the development, articulation, implementation, and stewardship of a vision of learning that is shared and supported by the school community.</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3F3F3"/>
                </a:solidFill>
                <a:latin typeface="Merriweather"/>
                <a:ea typeface="Merriweather"/>
                <a:cs typeface="Merriweather"/>
                <a:sym typeface="Merriweather"/>
              </a:rPr>
              <a:t>Standard 2:</a:t>
            </a:r>
            <a:r>
              <a:rPr lang="en">
                <a:latin typeface="Merriweather"/>
                <a:ea typeface="Merriweather"/>
                <a:cs typeface="Merriweather"/>
                <a:sym typeface="Merriweather"/>
              </a:rPr>
              <a:t> advocating, nurturing, and sustaining a school culture and instructional program conducive to student learning and staff professional growth.</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FFFFF"/>
                </a:solidFill>
                <a:latin typeface="Merriweather"/>
                <a:ea typeface="Merriweather"/>
                <a:cs typeface="Merriweather"/>
                <a:sym typeface="Merriweather"/>
              </a:rPr>
              <a:t>Standard 3:</a:t>
            </a:r>
            <a:r>
              <a:rPr lang="en">
                <a:latin typeface="Merriweather"/>
                <a:ea typeface="Merriweather"/>
                <a:cs typeface="Merriweather"/>
                <a:sym typeface="Merriweather"/>
              </a:rPr>
              <a:t> ensuring management of the organization, operations, and resources for a safe, efficient, and effective learning environment.</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FFFFF"/>
                </a:solidFill>
                <a:latin typeface="Merriweather"/>
                <a:ea typeface="Merriweather"/>
                <a:cs typeface="Merriweather"/>
                <a:sym typeface="Merriweather"/>
              </a:rPr>
              <a:t>Standard 4: </a:t>
            </a:r>
            <a:r>
              <a:rPr lang="en">
                <a:latin typeface="Merriweather"/>
                <a:ea typeface="Merriweather"/>
                <a:cs typeface="Merriweather"/>
                <a:sym typeface="Merriweather"/>
              </a:rPr>
              <a:t>collaborating with families and community members, responding to diverse community interests and needs, and mobilizing community resources.</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3F3F3"/>
                </a:solidFill>
                <a:latin typeface="Merriweather"/>
                <a:ea typeface="Merriweather"/>
                <a:cs typeface="Merriweather"/>
                <a:sym typeface="Merriweather"/>
              </a:rPr>
              <a:t>Standard 5: </a:t>
            </a:r>
            <a:r>
              <a:rPr lang="en">
                <a:latin typeface="Merriweather"/>
                <a:ea typeface="Merriweather"/>
                <a:cs typeface="Merriweather"/>
                <a:sym typeface="Merriweather"/>
              </a:rPr>
              <a:t>acting with integrity, with fairness, and in an ethical manner.</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lang="en">
                <a:solidFill>
                  <a:srgbClr val="FFFFFF"/>
                </a:solidFill>
                <a:latin typeface="Merriweather"/>
                <a:ea typeface="Merriweather"/>
                <a:cs typeface="Merriweather"/>
                <a:sym typeface="Merriweather"/>
              </a:rPr>
              <a:t> Standard 6:</a:t>
            </a:r>
            <a:r>
              <a:rPr lang="en">
                <a:latin typeface="Merriweather"/>
                <a:ea typeface="Merriweather"/>
                <a:cs typeface="Merriweather"/>
                <a:sym typeface="Merriweather"/>
              </a:rPr>
              <a:t> understanding, responding to, and influencing the larger political, social, economic, legal, and cultural contexts.</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4" name="Shape 134"/>
        <p:cNvGrpSpPr/>
        <p:nvPr/>
      </p:nvGrpSpPr>
      <p:grpSpPr>
        <a:xfrm>
          <a:off x="0" y="0"/>
          <a:ext cx="0" cy="0"/>
          <a:chOff x="0" y="0"/>
          <a:chExt cx="0" cy="0"/>
        </a:xfrm>
      </p:grpSpPr>
      <p:sp>
        <p:nvSpPr>
          <p:cNvPr id="135" name="Google Shape;135;p20"/>
          <p:cNvSpPr txBox="1"/>
          <p:nvPr>
            <p:ph type="title"/>
          </p:nvPr>
        </p:nvSpPr>
        <p:spPr>
          <a:xfrm>
            <a:off x="317250" y="0"/>
            <a:ext cx="8222100" cy="7245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3000">
                <a:latin typeface="Merriweather"/>
                <a:ea typeface="Merriweather"/>
                <a:cs typeface="Merriweather"/>
                <a:sym typeface="Merriweather"/>
              </a:rPr>
              <a:t>Connecting the ISLLC &amp; Responsibility</a:t>
            </a:r>
            <a:endParaRPr b="1" sz="3600">
              <a:latin typeface="Merriweather"/>
              <a:ea typeface="Merriweather"/>
              <a:cs typeface="Merriweather"/>
              <a:sym typeface="Merriweather"/>
            </a:endParaRPr>
          </a:p>
        </p:txBody>
      </p:sp>
      <p:sp>
        <p:nvSpPr>
          <p:cNvPr id="136" name="Google Shape;136;p20"/>
          <p:cNvSpPr txBox="1"/>
          <p:nvPr/>
        </p:nvSpPr>
        <p:spPr>
          <a:xfrm>
            <a:off x="0" y="1223225"/>
            <a:ext cx="4154100" cy="349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p:txBody>
      </p:sp>
      <p:pic>
        <p:nvPicPr>
          <p:cNvPr id="137" name="Google Shape;137;p20"/>
          <p:cNvPicPr preferRelativeResize="0"/>
          <p:nvPr/>
        </p:nvPicPr>
        <p:blipFill>
          <a:blip r:embed="rId3">
            <a:alphaModFix/>
          </a:blip>
          <a:stretch>
            <a:fillRect/>
          </a:stretch>
        </p:blipFill>
        <p:spPr>
          <a:xfrm>
            <a:off x="7926400" y="64650"/>
            <a:ext cx="1019025" cy="831175"/>
          </a:xfrm>
          <a:prstGeom prst="rect">
            <a:avLst/>
          </a:prstGeom>
          <a:noFill/>
          <a:ln>
            <a:noFill/>
          </a:ln>
        </p:spPr>
      </p:pic>
      <p:sp>
        <p:nvSpPr>
          <p:cNvPr id="138" name="Google Shape;138;p20"/>
          <p:cNvSpPr txBox="1"/>
          <p:nvPr/>
        </p:nvSpPr>
        <p:spPr>
          <a:xfrm>
            <a:off x="91450" y="621500"/>
            <a:ext cx="8853900" cy="437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1:</a:t>
            </a:r>
            <a:r>
              <a:rPr lang="en">
                <a:latin typeface="Merriweather"/>
                <a:ea typeface="Merriweather"/>
                <a:cs typeface="Merriweather"/>
                <a:sym typeface="Merriweather"/>
              </a:rPr>
              <a:t> Creating a vision that is understood by leaders, staff, and students. Toms River High School East follows a vision that is supported by all. It is imperative for the principal to be the </a:t>
            </a:r>
            <a:r>
              <a:rPr lang="en">
                <a:latin typeface="Merriweather"/>
                <a:ea typeface="Merriweather"/>
                <a:cs typeface="Merriweather"/>
                <a:sym typeface="Merriweather"/>
              </a:rPr>
              <a:t>facilitator</a:t>
            </a:r>
            <a:r>
              <a:rPr lang="en">
                <a:latin typeface="Merriweather"/>
                <a:ea typeface="Merriweather"/>
                <a:cs typeface="Merriweather"/>
                <a:sym typeface="Merriweather"/>
              </a:rPr>
              <a:t> of the vision, making sure that all understand the vision. “Your staff is waiting to hear your plan for the school. The community wants to know what changes you are going to bring (Roe 2013). </a:t>
            </a:r>
            <a:endParaRPr>
              <a:latin typeface="Merriweather"/>
              <a:ea typeface="Merriweather"/>
              <a:cs typeface="Merriweather"/>
              <a:sym typeface="Merriweather"/>
            </a:endParaRPr>
          </a:p>
          <a:p>
            <a:pPr indent="0" lvl="0" marL="0" rtl="0" algn="l">
              <a:spcBef>
                <a:spcPts val="0"/>
              </a:spcBef>
              <a:spcAft>
                <a:spcPts val="0"/>
              </a:spcAft>
              <a:buNone/>
            </a:pPr>
            <a:r>
              <a:t/>
            </a:r>
            <a:endParaRPr b="1">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2</a:t>
            </a:r>
            <a:r>
              <a:rPr lang="en">
                <a:latin typeface="Merriweather"/>
                <a:ea typeface="Merriweather"/>
                <a:cs typeface="Merriweather"/>
                <a:sym typeface="Merriweather"/>
              </a:rPr>
              <a:t>: “A current watchword in education is “School Culture”, which is the collective beliefs and values that influences policies and practices within a school (Whitaker 2013).  Research shows that a positive school culture is directly connected to teacher success and student success.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3:</a:t>
            </a:r>
            <a:r>
              <a:rPr lang="en">
                <a:latin typeface="Merriweather"/>
                <a:ea typeface="Merriweather"/>
                <a:cs typeface="Merriweather"/>
                <a:sym typeface="Merriweather"/>
              </a:rPr>
              <a:t> Job responsibilities for principals are always changing and decisions need to be made daily, but a major responsibility for all building leaders is school safety, and a safe learning environment for teachers and students.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21"/>
          <p:cNvSpPr txBox="1"/>
          <p:nvPr>
            <p:ph type="title"/>
          </p:nvPr>
        </p:nvSpPr>
        <p:spPr>
          <a:xfrm>
            <a:off x="317250" y="0"/>
            <a:ext cx="8222100" cy="974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sz="3000">
                <a:latin typeface="Merriweather"/>
                <a:ea typeface="Merriweather"/>
                <a:cs typeface="Merriweather"/>
                <a:sym typeface="Merriweather"/>
              </a:rPr>
              <a:t>Connecting the ISLLC &amp; Responsibility</a:t>
            </a:r>
            <a:endParaRPr sz="3000">
              <a:latin typeface="Merriweather"/>
              <a:ea typeface="Merriweather"/>
              <a:cs typeface="Merriweather"/>
              <a:sym typeface="Merriweather"/>
            </a:endParaRPr>
          </a:p>
        </p:txBody>
      </p:sp>
      <p:sp>
        <p:nvSpPr>
          <p:cNvPr id="144" name="Google Shape;144;p21"/>
          <p:cNvSpPr txBox="1"/>
          <p:nvPr/>
        </p:nvSpPr>
        <p:spPr>
          <a:xfrm>
            <a:off x="0" y="1223225"/>
            <a:ext cx="4154100" cy="349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latin typeface="Merriweather"/>
              <a:ea typeface="Merriweather"/>
              <a:cs typeface="Merriweather"/>
              <a:sym typeface="Merriweather"/>
            </a:endParaRPr>
          </a:p>
        </p:txBody>
      </p:sp>
      <p:pic>
        <p:nvPicPr>
          <p:cNvPr id="145" name="Google Shape;145;p21"/>
          <p:cNvPicPr preferRelativeResize="0"/>
          <p:nvPr/>
        </p:nvPicPr>
        <p:blipFill>
          <a:blip r:embed="rId3">
            <a:alphaModFix/>
          </a:blip>
          <a:stretch>
            <a:fillRect/>
          </a:stretch>
        </p:blipFill>
        <p:spPr>
          <a:xfrm>
            <a:off x="7926325" y="71450"/>
            <a:ext cx="1019025" cy="831175"/>
          </a:xfrm>
          <a:prstGeom prst="rect">
            <a:avLst/>
          </a:prstGeom>
          <a:noFill/>
          <a:ln>
            <a:noFill/>
          </a:ln>
        </p:spPr>
      </p:pic>
      <p:sp>
        <p:nvSpPr>
          <p:cNvPr id="146" name="Google Shape;146;p21"/>
          <p:cNvSpPr txBox="1"/>
          <p:nvPr/>
        </p:nvSpPr>
        <p:spPr>
          <a:xfrm>
            <a:off x="91450" y="895825"/>
            <a:ext cx="8853900" cy="4101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4: </a:t>
            </a:r>
            <a:r>
              <a:rPr lang="en">
                <a:latin typeface="Merriweather"/>
                <a:ea typeface="Merriweather"/>
                <a:cs typeface="Merriweather"/>
                <a:sym typeface="Merriweather"/>
              </a:rPr>
              <a:t>Establishing communication with the parents and the community is essential to the growth and success of a school. Positive interactions with parents and the community will enhance trust and an open forum. “People have a need to be heard, especially on issues that directly impact them” (Roe 2013)</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5: </a:t>
            </a:r>
            <a:r>
              <a:rPr lang="en">
                <a:latin typeface="Merriweather"/>
                <a:ea typeface="Merriweather"/>
                <a:cs typeface="Merriweather"/>
                <a:sym typeface="Merriweather"/>
              </a:rPr>
              <a:t>Principals have ethical responsibilities to be honest, act with integrity, and be fair. Principals should always be “mindful” regarding any decisions made, but keeping the best interests of the students in mind. This directly correlates to the culture of the school, which is the number one factor in student success. The culture of the school should embody the motto: “What’s best for the students” — This is essentially what leadership is all about (Roe 2013).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rPr b="1" lang="en">
                <a:latin typeface="Merriweather"/>
                <a:ea typeface="Merriweather"/>
                <a:cs typeface="Merriweather"/>
                <a:sym typeface="Merriweather"/>
              </a:rPr>
              <a:t>Standard 6: </a:t>
            </a:r>
            <a:r>
              <a:rPr lang="en">
                <a:latin typeface="Merriweather"/>
                <a:ea typeface="Merriweather"/>
                <a:cs typeface="Merriweather"/>
                <a:sym typeface="Merriweather"/>
              </a:rPr>
              <a:t>Principals have a responsibility to understand</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a:p>
            <a:pPr indent="0" lvl="0" marL="0" rtl="0" algn="l">
              <a:spcBef>
                <a:spcPts val="0"/>
              </a:spcBef>
              <a:spcAft>
                <a:spcPts val="0"/>
              </a:spcAft>
              <a:buNone/>
            </a:pPr>
            <a:r>
              <a:t/>
            </a:r>
            <a:endParaRPr>
              <a:latin typeface="Merriweather"/>
              <a:ea typeface="Merriweather"/>
              <a:cs typeface="Merriweather"/>
              <a:sym typeface="Merriweathe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