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embeddedFontLst>
    <p:embeddedFont>
      <p:font typeface="Merriweather" panose="020B0604020202020204" charset="0"/>
      <p:regular r:id="rId15"/>
      <p:bold r:id="rId16"/>
      <p:italic r:id="rId17"/>
      <p:boldItalic r:id="rId18"/>
    </p:embeddedFont>
    <p:embeddedFont>
      <p:font typeface="Roboto" panose="020B0604020202020204"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96" y="18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c6f91993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c6f91993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54c3476864_0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54c3476864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54be6e9e0b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54be6e9e0b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54be6e9e0b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54be6e9e0b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c6f919934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c6f919934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c6f919934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c6f919934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54c3476864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54c3476864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54c3476864_0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54c3476864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54be6e9e0b_0_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54be6e9e0b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54c3476864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54c3476864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54c3476864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g54c3476864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c6f91993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c6f91993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8246400" y="4245875"/>
            <a:ext cx="897600" cy="897600"/>
          </a:xfrm>
          <a:prstGeom prst="round1Rect">
            <a:avLst>
              <a:gd name="adj" fmla="val 16667"/>
            </a:avLst>
          </a:prstGeom>
          <a:solidFill>
            <a:schemeClr val="lt1">
              <a:alpha val="6808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3" name="Google Shape;13;p2"/>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4" name="Google Shape;14;p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p11"/>
          <p:cNvSpPr txBox="1">
            <a:spLocks noGrp="1"/>
          </p:cNvSpPr>
          <p:nvPr>
            <p:ph type="title" hasCustomPrompt="1"/>
          </p:nvPr>
        </p:nvSpPr>
        <p:spPr>
          <a:xfrm>
            <a:off x="475500" y="1258525"/>
            <a:ext cx="8222100" cy="1963500"/>
          </a:xfrm>
          <a:prstGeom prst="rect">
            <a:avLst/>
          </a:prstGeom>
        </p:spPr>
        <p:txBody>
          <a:bodyPr spcFirstLastPara="1" wrap="square" lIns="91425" tIns="91425" rIns="91425" bIns="91425" anchor="b" anchorCtr="0"/>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a:spLocks noGrp="1"/>
          </p:cNvSpPr>
          <p:nvPr>
            <p:ph type="body" idx="1"/>
          </p:nvPr>
        </p:nvSpPr>
        <p:spPr>
          <a:xfrm>
            <a:off x="475500" y="3304625"/>
            <a:ext cx="82221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60" name="Google Shape;60;p11"/>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p1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7" name="Google Shape;17;p3"/>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2" name="Google Shape;22;p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8" name="Google Shape;28;p5"/>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Google Shape;29;p5"/>
          <p:cNvSpPr txBox="1">
            <a:spLocks noGrp="1"/>
          </p:cNvSpPr>
          <p:nvPr>
            <p:ph type="body" idx="2"/>
          </p:nvPr>
        </p:nvSpPr>
        <p:spPr>
          <a:xfrm>
            <a:off x="4694250" y="1919075"/>
            <a:ext cx="3999900" cy="27102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0" name="Google Shape;30;p5"/>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p:nvPr/>
        </p:nvSpPr>
        <p:spPr>
          <a:xfrm rot="10800000" flipH="1">
            <a:off x="0" y="656400"/>
            <a:ext cx="9144000" cy="448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35" name="Google Shape;35;p6"/>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txBox="1"/>
          <p:nvPr/>
        </p:nvSpPr>
        <p:spPr>
          <a:xfrm rot="10800000" flipH="1">
            <a:off x="3276600" y="25"/>
            <a:ext cx="58674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7"/>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lstStyle>
            <a:lvl1pPr marL="457200" lvl="0" indent="-304800">
              <a:spcBef>
                <a:spcPts val="0"/>
              </a:spcBef>
              <a:spcAft>
                <a:spcPts val="0"/>
              </a:spcAft>
              <a:buClr>
                <a:schemeClr val="lt1"/>
              </a:buClr>
              <a:buSzPts val="1200"/>
              <a:buChar char="●"/>
              <a:defRPr sz="1200">
                <a:solidFill>
                  <a:schemeClr val="lt1"/>
                </a:solidFill>
              </a:defRPr>
            </a:lvl1pPr>
            <a:lvl2pPr marL="914400" lvl="1" indent="-304800">
              <a:spcBef>
                <a:spcPts val="1600"/>
              </a:spcBef>
              <a:spcAft>
                <a:spcPts val="0"/>
              </a:spcAft>
              <a:buClr>
                <a:schemeClr val="lt1"/>
              </a:buClr>
              <a:buSzPts val="1200"/>
              <a:buChar char="○"/>
              <a:defRPr sz="1200">
                <a:solidFill>
                  <a:schemeClr val="lt1"/>
                </a:solidFill>
              </a:defRPr>
            </a:lvl2pPr>
            <a:lvl3pPr marL="1371600" lvl="2" indent="-304800">
              <a:spcBef>
                <a:spcPts val="1600"/>
              </a:spcBef>
              <a:spcAft>
                <a:spcPts val="0"/>
              </a:spcAft>
              <a:buClr>
                <a:schemeClr val="lt1"/>
              </a:buClr>
              <a:buSzPts val="1200"/>
              <a:buChar char="■"/>
              <a:defRPr sz="1200">
                <a:solidFill>
                  <a:schemeClr val="lt1"/>
                </a:solidFill>
              </a:defRPr>
            </a:lvl3pPr>
            <a:lvl4pPr marL="1828800" lvl="3" indent="-304800">
              <a:spcBef>
                <a:spcPts val="1600"/>
              </a:spcBef>
              <a:spcAft>
                <a:spcPts val="0"/>
              </a:spcAft>
              <a:buClr>
                <a:schemeClr val="lt1"/>
              </a:buClr>
              <a:buSzPts val="1200"/>
              <a:buChar char="●"/>
              <a:defRPr sz="1200">
                <a:solidFill>
                  <a:schemeClr val="lt1"/>
                </a:solidFill>
              </a:defRPr>
            </a:lvl4pPr>
            <a:lvl5pPr marL="2286000" lvl="4" indent="-304800">
              <a:spcBef>
                <a:spcPts val="1600"/>
              </a:spcBef>
              <a:spcAft>
                <a:spcPts val="0"/>
              </a:spcAft>
              <a:buClr>
                <a:schemeClr val="lt1"/>
              </a:buClr>
              <a:buSzPts val="1200"/>
              <a:buChar char="○"/>
              <a:defRPr sz="1200">
                <a:solidFill>
                  <a:schemeClr val="lt1"/>
                </a:solidFill>
              </a:defRPr>
            </a:lvl5pPr>
            <a:lvl6pPr marL="2743200" lvl="5" indent="-304800">
              <a:spcBef>
                <a:spcPts val="1600"/>
              </a:spcBef>
              <a:spcAft>
                <a:spcPts val="0"/>
              </a:spcAft>
              <a:buClr>
                <a:schemeClr val="lt1"/>
              </a:buClr>
              <a:buSzPts val="1200"/>
              <a:buChar char="■"/>
              <a:defRPr sz="1200">
                <a:solidFill>
                  <a:schemeClr val="lt1"/>
                </a:solidFill>
              </a:defRPr>
            </a:lvl6pPr>
            <a:lvl7pPr marL="3200400" lvl="6" indent="-304800">
              <a:spcBef>
                <a:spcPts val="1600"/>
              </a:spcBef>
              <a:spcAft>
                <a:spcPts val="0"/>
              </a:spcAft>
              <a:buClr>
                <a:schemeClr val="lt1"/>
              </a:buClr>
              <a:buSzPts val="1200"/>
              <a:buChar char="●"/>
              <a:defRPr sz="1200">
                <a:solidFill>
                  <a:schemeClr val="lt1"/>
                </a:solidFill>
              </a:defRPr>
            </a:lvl7pPr>
            <a:lvl8pPr marL="3657600" lvl="7" indent="-304800">
              <a:spcBef>
                <a:spcPts val="1600"/>
              </a:spcBef>
              <a:spcAft>
                <a:spcPts val="0"/>
              </a:spcAft>
              <a:buClr>
                <a:schemeClr val="lt1"/>
              </a:buClr>
              <a:buSzPts val="1200"/>
              <a:buChar char="○"/>
              <a:defRPr sz="1200">
                <a:solidFill>
                  <a:schemeClr val="lt1"/>
                </a:solidFill>
              </a:defRPr>
            </a:lvl8pPr>
            <a:lvl9pPr marL="4114800" lvl="8" indent="-304800">
              <a:spcBef>
                <a:spcPts val="1600"/>
              </a:spcBef>
              <a:spcAft>
                <a:spcPts val="1600"/>
              </a:spcAft>
              <a:buClr>
                <a:schemeClr val="lt1"/>
              </a:buClr>
              <a:buSzPts val="1200"/>
              <a:buChar char="■"/>
              <a:defRPr sz="1200">
                <a:solidFill>
                  <a:schemeClr val="lt1"/>
                </a:solidFill>
              </a:defRPr>
            </a:lvl9pPr>
          </a:lstStyle>
          <a:p>
            <a:endParaRPr/>
          </a:p>
        </p:txBody>
      </p:sp>
      <p:sp>
        <p:nvSpPr>
          <p:cNvPr id="41" name="Google Shape;41;p7"/>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488250"/>
            <a:ext cx="6227100" cy="4090800"/>
          </a:xfrm>
          <a:prstGeom prst="rect">
            <a:avLst/>
          </a:prstGeom>
        </p:spPr>
        <p:txBody>
          <a:bodyPr spcFirstLastPara="1" wrap="square" lIns="91425" tIns="91425" rIns="91425" bIns="91425" anchor="ctr" anchorCtr="0"/>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44" name="Google Shape;44;p8"/>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a:endParaRPr/>
          </a:p>
        </p:txBody>
      </p:sp>
      <p:sp>
        <p:nvSpPr>
          <p:cNvPr id="49" name="Google Shape;49;p9"/>
          <p:cNvSpPr txBox="1">
            <a:spLocks noGrp="1"/>
          </p:cNvSpPr>
          <p:nvPr>
            <p:ph type="subTitle" idx="1"/>
          </p:nvPr>
        </p:nvSpPr>
        <p:spPr>
          <a:xfrm>
            <a:off x="265500" y="2779467"/>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9144000" cy="4695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0"/>
          <p:cNvSpPr/>
          <p:nvPr/>
        </p:nvSpPr>
        <p:spPr>
          <a:xfrm rot="10800000" flipH="1">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0"/>
          <p:cNvSpPr txBox="1">
            <a:spLocks noGrp="1"/>
          </p:cNvSpPr>
          <p:nvPr>
            <p:ph type="body" idx="1"/>
          </p:nvPr>
        </p:nvSpPr>
        <p:spPr>
          <a:xfrm>
            <a:off x="57150" y="4696825"/>
            <a:ext cx="8382000" cy="4467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10"/>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471900" y="1919075"/>
            <a:ext cx="8222100" cy="27102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lopes.idm.oclc.org/login?url=https://search.ebscohost.com/login.aspx?direct=true&amp;db=eric&amp;AN=EJ919395&amp;site=eds-live&amp;scope=site"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3"/>
          <p:cNvSpPr txBox="1">
            <a:spLocks noGrp="1"/>
          </p:cNvSpPr>
          <p:nvPr>
            <p:ph type="ctrTitle"/>
          </p:nvPr>
        </p:nvSpPr>
        <p:spPr>
          <a:xfrm>
            <a:off x="390525" y="274325"/>
            <a:ext cx="8222100" cy="10059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3600">
                <a:latin typeface="Merriweather"/>
                <a:ea typeface="Merriweather"/>
                <a:cs typeface="Merriweather"/>
                <a:sym typeface="Merriweather"/>
              </a:rPr>
              <a:t>Defining: Academic Integrity</a:t>
            </a:r>
            <a:endParaRPr sz="3600">
              <a:latin typeface="Merriweather"/>
              <a:ea typeface="Merriweather"/>
              <a:cs typeface="Merriweather"/>
              <a:sym typeface="Merriweather"/>
            </a:endParaRPr>
          </a:p>
        </p:txBody>
      </p:sp>
      <p:sp>
        <p:nvSpPr>
          <p:cNvPr id="68" name="Google Shape;68;p13"/>
          <p:cNvSpPr txBox="1">
            <a:spLocks noGrp="1"/>
          </p:cNvSpPr>
          <p:nvPr>
            <p:ph type="subTitle" idx="1"/>
          </p:nvPr>
        </p:nvSpPr>
        <p:spPr>
          <a:xfrm>
            <a:off x="206850" y="4005080"/>
            <a:ext cx="8222100" cy="432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Toms River Board of Education					</a:t>
            </a:r>
            <a:endParaRPr lang="en" dirty="0"/>
          </a:p>
          <a:p>
            <a:pPr marL="0" lvl="0" indent="0" algn="l" rtl="0">
              <a:spcBef>
                <a:spcPts val="0"/>
              </a:spcBef>
              <a:spcAft>
                <a:spcPts val="0"/>
              </a:spcAft>
              <a:buNone/>
            </a:pPr>
            <a:r>
              <a:rPr lang="en" dirty="0" smtClean="0"/>
              <a:t>March </a:t>
            </a:r>
            <a:r>
              <a:rPr lang="en" dirty="0"/>
              <a:t>20, 2019</a:t>
            </a:r>
            <a:endParaRPr dirty="0"/>
          </a:p>
        </p:txBody>
      </p:sp>
      <p:sp>
        <p:nvSpPr>
          <p:cNvPr id="69" name="Google Shape;69;p13"/>
          <p:cNvSpPr txBox="1"/>
          <p:nvPr/>
        </p:nvSpPr>
        <p:spPr>
          <a:xfrm>
            <a:off x="294900" y="1384675"/>
            <a:ext cx="8046000" cy="2475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000">
                <a:latin typeface="Merriweather"/>
                <a:ea typeface="Merriweather"/>
                <a:cs typeface="Merriweather"/>
                <a:sym typeface="Merriweather"/>
              </a:rPr>
              <a:t>Continuous Improvement Plan</a:t>
            </a:r>
            <a:endParaRPr sz="3000">
              <a:latin typeface="Merriweather"/>
              <a:ea typeface="Merriweather"/>
              <a:cs typeface="Merriweather"/>
              <a:sym typeface="Merriweather"/>
            </a:endParaRPr>
          </a:p>
          <a:p>
            <a:pPr marL="0" lvl="0" indent="0" algn="ctr" rtl="0">
              <a:spcBef>
                <a:spcPts val="0"/>
              </a:spcBef>
              <a:spcAft>
                <a:spcPts val="0"/>
              </a:spcAft>
              <a:buNone/>
            </a:pPr>
            <a:endParaRPr sz="3000">
              <a:latin typeface="Merriweather"/>
              <a:ea typeface="Merriweather"/>
              <a:cs typeface="Merriweather"/>
              <a:sym typeface="Merriweather"/>
            </a:endParaRPr>
          </a:p>
          <a:p>
            <a:pPr marL="0" lvl="0" indent="0" algn="ctr" rtl="0">
              <a:spcBef>
                <a:spcPts val="0"/>
              </a:spcBef>
              <a:spcAft>
                <a:spcPts val="0"/>
              </a:spcAft>
              <a:buNone/>
            </a:pPr>
            <a:r>
              <a:rPr lang="en" sz="3000">
                <a:latin typeface="Merriweather"/>
                <a:ea typeface="Merriweather"/>
                <a:cs typeface="Merriweather"/>
                <a:sym typeface="Merriweather"/>
              </a:rPr>
              <a:t>Toms River Regional Schools</a:t>
            </a:r>
            <a:endParaRPr sz="3000">
              <a:latin typeface="Merriweather"/>
              <a:ea typeface="Merriweather"/>
              <a:cs typeface="Merriweather"/>
              <a:sym typeface="Merriweather"/>
            </a:endParaRPr>
          </a:p>
          <a:p>
            <a:pPr marL="0" lvl="0" indent="0" algn="l" rtl="0">
              <a:spcBef>
                <a:spcPts val="0"/>
              </a:spcBef>
              <a:spcAft>
                <a:spcPts val="0"/>
              </a:spcAft>
              <a:buNone/>
            </a:pPr>
            <a:endParaRPr sz="3000">
              <a:latin typeface="Merriweather"/>
              <a:ea typeface="Merriweather"/>
              <a:cs typeface="Merriweather"/>
              <a:sym typeface="Merriweather"/>
            </a:endParaRPr>
          </a:p>
          <a:p>
            <a:pPr marL="1371600" lvl="0" indent="457200" algn="l" rtl="0">
              <a:spcBef>
                <a:spcPts val="0"/>
              </a:spcBef>
              <a:spcAft>
                <a:spcPts val="0"/>
              </a:spcAft>
              <a:buNone/>
            </a:pPr>
            <a:r>
              <a:rPr lang="en">
                <a:latin typeface="Merriweather"/>
                <a:ea typeface="Merriweather"/>
                <a:cs typeface="Merriweather"/>
                <a:sym typeface="Merriweather"/>
              </a:rPr>
              <a:t>Presenter: Mrs. Casey Daniel - English Department</a:t>
            </a:r>
            <a:endParaRPr>
              <a:latin typeface="Merriweather"/>
              <a:ea typeface="Merriweather"/>
              <a:cs typeface="Merriweather"/>
              <a:sym typeface="Merriweather"/>
            </a:endParaRPr>
          </a:p>
        </p:txBody>
      </p:sp>
      <p:pic>
        <p:nvPicPr>
          <p:cNvPr id="70" name="Google Shape;70;p13"/>
          <p:cNvPicPr preferRelativeResize="0"/>
          <p:nvPr/>
        </p:nvPicPr>
        <p:blipFill>
          <a:blip r:embed="rId3">
            <a:alphaModFix/>
          </a:blip>
          <a:stretch>
            <a:fillRect/>
          </a:stretch>
        </p:blipFill>
        <p:spPr>
          <a:xfrm>
            <a:off x="7300925" y="54000"/>
            <a:ext cx="1737375" cy="16952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2"/>
          <p:cNvSpPr txBox="1">
            <a:spLocks noGrp="1"/>
          </p:cNvSpPr>
          <p:nvPr>
            <p:ph type="title"/>
          </p:nvPr>
        </p:nvSpPr>
        <p:spPr>
          <a:xfrm>
            <a:off x="252450" y="0"/>
            <a:ext cx="4045200" cy="107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Survey Students</a:t>
            </a:r>
            <a:endParaRPr/>
          </a:p>
        </p:txBody>
      </p:sp>
      <p:sp>
        <p:nvSpPr>
          <p:cNvPr id="153" name="Google Shape;153;p22"/>
          <p:cNvSpPr txBox="1"/>
          <p:nvPr/>
        </p:nvSpPr>
        <p:spPr>
          <a:xfrm>
            <a:off x="337350" y="1019100"/>
            <a:ext cx="3875400" cy="4124400"/>
          </a:xfrm>
          <a:prstGeom prst="rect">
            <a:avLst/>
          </a:prstGeom>
          <a:noFill/>
          <a:ln>
            <a:noFill/>
          </a:ln>
        </p:spPr>
        <p:txBody>
          <a:bodyPr spcFirstLastPara="1" wrap="square" lIns="91425" tIns="91425" rIns="91425" bIns="91425" anchor="t" anchorCtr="0">
            <a:noAutofit/>
          </a:bodyPr>
          <a:lstStyle/>
          <a:p>
            <a:pPr marL="457200" lvl="0" indent="-317500" algn="l" rtl="0">
              <a:spcBef>
                <a:spcPts val="0"/>
              </a:spcBef>
              <a:spcAft>
                <a:spcPts val="0"/>
              </a:spcAft>
              <a:buSzPts val="1400"/>
              <a:buFont typeface="Merriweather"/>
              <a:buAutoNum type="arabicPeriod"/>
            </a:pPr>
            <a:r>
              <a:rPr lang="en">
                <a:latin typeface="Merriweather"/>
                <a:ea typeface="Merriweather"/>
                <a:cs typeface="Merriweather"/>
                <a:sym typeface="Merriweather"/>
              </a:rPr>
              <a:t>Have you ever copied on an assessment?</a:t>
            </a:r>
            <a:endParaRPr>
              <a:latin typeface="Merriweather"/>
              <a:ea typeface="Merriweather"/>
              <a:cs typeface="Merriweather"/>
              <a:sym typeface="Merriweather"/>
            </a:endParaRPr>
          </a:p>
          <a:p>
            <a:pPr marL="457200" lvl="0" indent="-317500" algn="l" rtl="0">
              <a:spcBef>
                <a:spcPts val="0"/>
              </a:spcBef>
              <a:spcAft>
                <a:spcPts val="0"/>
              </a:spcAft>
              <a:buSzPts val="1400"/>
              <a:buFont typeface="Merriweather"/>
              <a:buAutoNum type="arabicPeriod"/>
            </a:pPr>
            <a:r>
              <a:rPr lang="en">
                <a:latin typeface="Merriweather"/>
                <a:ea typeface="Merriweather"/>
                <a:cs typeface="Merriweather"/>
                <a:sym typeface="Merriweather"/>
              </a:rPr>
              <a:t>Have you ever gave/allowed another to copy your answers on an assessment?</a:t>
            </a:r>
            <a:endParaRPr>
              <a:latin typeface="Merriweather"/>
              <a:ea typeface="Merriweather"/>
              <a:cs typeface="Merriweather"/>
              <a:sym typeface="Merriweather"/>
            </a:endParaRPr>
          </a:p>
          <a:p>
            <a:pPr marL="457200" lvl="0" indent="-317500" algn="l" rtl="0">
              <a:spcBef>
                <a:spcPts val="0"/>
              </a:spcBef>
              <a:spcAft>
                <a:spcPts val="0"/>
              </a:spcAft>
              <a:buSzPts val="1400"/>
              <a:buFont typeface="Merriweather"/>
              <a:buAutoNum type="arabicPeriod"/>
            </a:pPr>
            <a:r>
              <a:rPr lang="en">
                <a:latin typeface="Merriweather"/>
                <a:ea typeface="Merriweather"/>
                <a:cs typeface="Merriweather"/>
                <a:sym typeface="Merriweather"/>
              </a:rPr>
              <a:t>Have you ever turned in a plagiarized paper?</a:t>
            </a:r>
            <a:endParaRPr>
              <a:latin typeface="Merriweather"/>
              <a:ea typeface="Merriweather"/>
              <a:cs typeface="Merriweather"/>
              <a:sym typeface="Merriweather"/>
            </a:endParaRPr>
          </a:p>
          <a:p>
            <a:pPr marL="457200" lvl="0" indent="-317500" algn="l" rtl="0">
              <a:spcBef>
                <a:spcPts val="0"/>
              </a:spcBef>
              <a:spcAft>
                <a:spcPts val="0"/>
              </a:spcAft>
              <a:buSzPts val="1400"/>
              <a:buFont typeface="Merriweather"/>
              <a:buAutoNum type="arabicPeriod"/>
            </a:pPr>
            <a:r>
              <a:rPr lang="en">
                <a:latin typeface="Merriweather"/>
                <a:ea typeface="Merriweather"/>
                <a:cs typeface="Merriweather"/>
                <a:sym typeface="Merriweather"/>
              </a:rPr>
              <a:t>Have you ever used an uncited source?</a:t>
            </a:r>
            <a:endParaRPr>
              <a:latin typeface="Merriweather"/>
              <a:ea typeface="Merriweather"/>
              <a:cs typeface="Merriweather"/>
              <a:sym typeface="Merriweather"/>
            </a:endParaRPr>
          </a:p>
          <a:p>
            <a:pPr marL="457200" lvl="0" indent="-317500" algn="l" rtl="0">
              <a:spcBef>
                <a:spcPts val="0"/>
              </a:spcBef>
              <a:spcAft>
                <a:spcPts val="0"/>
              </a:spcAft>
              <a:buSzPts val="1400"/>
              <a:buFont typeface="Merriweather"/>
              <a:buAutoNum type="arabicPeriod"/>
            </a:pPr>
            <a:r>
              <a:rPr lang="en">
                <a:latin typeface="Merriweather"/>
                <a:ea typeface="Merriweather"/>
                <a:cs typeface="Merriweather"/>
                <a:sym typeface="Merriweather"/>
              </a:rPr>
              <a:t>Have you ever copied somebody else’s homework?</a:t>
            </a:r>
            <a:endParaRPr>
              <a:latin typeface="Merriweather"/>
              <a:ea typeface="Merriweather"/>
              <a:cs typeface="Merriweather"/>
              <a:sym typeface="Merriweather"/>
            </a:endParaRPr>
          </a:p>
          <a:p>
            <a:pPr marL="457200" lvl="0" indent="-317500" algn="l" rtl="0">
              <a:spcBef>
                <a:spcPts val="0"/>
              </a:spcBef>
              <a:spcAft>
                <a:spcPts val="0"/>
              </a:spcAft>
              <a:buSzPts val="1400"/>
              <a:buFont typeface="Merriweather"/>
              <a:buAutoNum type="arabicPeriod"/>
            </a:pPr>
            <a:r>
              <a:rPr lang="en">
                <a:latin typeface="Merriweather"/>
                <a:ea typeface="Merriweather"/>
                <a:cs typeface="Merriweather"/>
                <a:sym typeface="Merriweather"/>
              </a:rPr>
              <a:t>Have you ever worked together when it was assigned as independent?</a:t>
            </a:r>
            <a:endParaRPr>
              <a:latin typeface="Merriweather"/>
              <a:ea typeface="Merriweather"/>
              <a:cs typeface="Merriweather"/>
              <a:sym typeface="Merriweather"/>
            </a:endParaRPr>
          </a:p>
          <a:p>
            <a:pPr marL="0" lvl="0" indent="0" algn="l" rtl="0">
              <a:spcBef>
                <a:spcPts val="0"/>
              </a:spcBef>
              <a:spcAft>
                <a:spcPts val="0"/>
              </a:spcAft>
              <a:buNone/>
            </a:pPr>
            <a:endParaRPr>
              <a:latin typeface="Merriweather"/>
              <a:ea typeface="Merriweather"/>
              <a:cs typeface="Merriweather"/>
              <a:sym typeface="Merriweather"/>
            </a:endParaRPr>
          </a:p>
          <a:p>
            <a:pPr marL="0" lvl="0" indent="0" algn="l" rtl="0">
              <a:spcBef>
                <a:spcPts val="0"/>
              </a:spcBef>
              <a:spcAft>
                <a:spcPts val="0"/>
              </a:spcAft>
              <a:buNone/>
            </a:pPr>
            <a:endParaRPr>
              <a:latin typeface="Merriweather"/>
              <a:ea typeface="Merriweather"/>
              <a:cs typeface="Merriweather"/>
              <a:sym typeface="Merriweather"/>
            </a:endParaRPr>
          </a:p>
        </p:txBody>
      </p:sp>
      <p:sp>
        <p:nvSpPr>
          <p:cNvPr id="154" name="Google Shape;154;p22"/>
          <p:cNvSpPr txBox="1">
            <a:spLocks noGrp="1"/>
          </p:cNvSpPr>
          <p:nvPr>
            <p:ph type="title"/>
          </p:nvPr>
        </p:nvSpPr>
        <p:spPr>
          <a:xfrm>
            <a:off x="4653100" y="115850"/>
            <a:ext cx="4572000" cy="810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Why Cheat?</a:t>
            </a:r>
            <a:endParaRPr/>
          </a:p>
        </p:txBody>
      </p:sp>
      <p:sp>
        <p:nvSpPr>
          <p:cNvPr id="155" name="Google Shape;155;p22"/>
          <p:cNvSpPr txBox="1"/>
          <p:nvPr/>
        </p:nvSpPr>
        <p:spPr>
          <a:xfrm>
            <a:off x="5091075" y="868375"/>
            <a:ext cx="3875400" cy="4124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Merriweather"/>
                <a:ea typeface="Merriweather"/>
                <a:cs typeface="Merriweather"/>
                <a:sym typeface="Merriweather"/>
              </a:rPr>
              <a:t>Students concerned over GPA and college admissions</a:t>
            </a:r>
            <a:endParaRPr>
              <a:latin typeface="Merriweather"/>
              <a:ea typeface="Merriweather"/>
              <a:cs typeface="Merriweather"/>
              <a:sym typeface="Merriweather"/>
            </a:endParaRPr>
          </a:p>
          <a:p>
            <a:pPr marL="0" lvl="0" indent="0" algn="l" rtl="0">
              <a:spcBef>
                <a:spcPts val="0"/>
              </a:spcBef>
              <a:spcAft>
                <a:spcPts val="0"/>
              </a:spcAft>
              <a:buNone/>
            </a:pPr>
            <a:endParaRPr>
              <a:latin typeface="Merriweather"/>
              <a:ea typeface="Merriweather"/>
              <a:cs typeface="Merriweather"/>
              <a:sym typeface="Merriweather"/>
            </a:endParaRPr>
          </a:p>
          <a:p>
            <a:pPr marL="0" lvl="0" indent="0" algn="l" rtl="0">
              <a:spcBef>
                <a:spcPts val="0"/>
              </a:spcBef>
              <a:spcAft>
                <a:spcPts val="0"/>
              </a:spcAft>
              <a:buNone/>
            </a:pPr>
            <a:r>
              <a:rPr lang="en">
                <a:latin typeface="Merriweather"/>
                <a:ea typeface="Merriweather"/>
                <a:cs typeface="Merriweather"/>
                <a:sym typeface="Merriweather"/>
              </a:rPr>
              <a:t>Students peer pressured by other students to share their responses</a:t>
            </a:r>
            <a:endParaRPr>
              <a:latin typeface="Merriweather"/>
              <a:ea typeface="Merriweather"/>
              <a:cs typeface="Merriweather"/>
              <a:sym typeface="Merriweather"/>
            </a:endParaRPr>
          </a:p>
          <a:p>
            <a:pPr marL="0" lvl="0" indent="0" algn="l" rtl="0">
              <a:spcBef>
                <a:spcPts val="0"/>
              </a:spcBef>
              <a:spcAft>
                <a:spcPts val="0"/>
              </a:spcAft>
              <a:buNone/>
            </a:pPr>
            <a:endParaRPr>
              <a:latin typeface="Merriweather"/>
              <a:ea typeface="Merriweather"/>
              <a:cs typeface="Merriweather"/>
              <a:sym typeface="Merriweather"/>
            </a:endParaRPr>
          </a:p>
          <a:p>
            <a:pPr marL="0" lvl="0" indent="0" algn="l" rtl="0">
              <a:spcBef>
                <a:spcPts val="0"/>
              </a:spcBef>
              <a:spcAft>
                <a:spcPts val="0"/>
              </a:spcAft>
              <a:buNone/>
            </a:pPr>
            <a:r>
              <a:rPr lang="en">
                <a:latin typeface="Merriweather"/>
                <a:ea typeface="Merriweather"/>
                <a:cs typeface="Merriweather"/>
                <a:sym typeface="Merriweather"/>
              </a:rPr>
              <a:t>Anxiety over a low score/grade</a:t>
            </a:r>
            <a:endParaRPr>
              <a:latin typeface="Merriweather"/>
              <a:ea typeface="Merriweather"/>
              <a:cs typeface="Merriweather"/>
              <a:sym typeface="Merriweather"/>
            </a:endParaRPr>
          </a:p>
          <a:p>
            <a:pPr marL="0" lvl="0" indent="0" algn="l" rtl="0">
              <a:spcBef>
                <a:spcPts val="0"/>
              </a:spcBef>
              <a:spcAft>
                <a:spcPts val="0"/>
              </a:spcAft>
              <a:buNone/>
            </a:pPr>
            <a:endParaRPr>
              <a:latin typeface="Merriweather"/>
              <a:ea typeface="Merriweather"/>
              <a:cs typeface="Merriweather"/>
              <a:sym typeface="Merriweather"/>
            </a:endParaRPr>
          </a:p>
          <a:p>
            <a:pPr marL="0" lvl="0" indent="0" algn="l" rtl="0">
              <a:spcBef>
                <a:spcPts val="0"/>
              </a:spcBef>
              <a:spcAft>
                <a:spcPts val="0"/>
              </a:spcAft>
              <a:buNone/>
            </a:pPr>
            <a:r>
              <a:rPr lang="en">
                <a:latin typeface="Merriweather"/>
                <a:ea typeface="Merriweather"/>
                <a:cs typeface="Merriweather"/>
                <a:sym typeface="Merriweather"/>
              </a:rPr>
              <a:t>Uncertain how to cite properly  and unintentionally plagiarize.</a:t>
            </a:r>
            <a:endParaRPr>
              <a:latin typeface="Merriweather"/>
              <a:ea typeface="Merriweather"/>
              <a:cs typeface="Merriweather"/>
              <a:sym typeface="Merriweather"/>
            </a:endParaRPr>
          </a:p>
          <a:p>
            <a:pPr marL="0" lvl="0" indent="0" algn="l" rtl="0">
              <a:spcBef>
                <a:spcPts val="0"/>
              </a:spcBef>
              <a:spcAft>
                <a:spcPts val="0"/>
              </a:spcAft>
              <a:buNone/>
            </a:pPr>
            <a:endParaRPr>
              <a:latin typeface="Merriweather"/>
              <a:ea typeface="Merriweather"/>
              <a:cs typeface="Merriweather"/>
              <a:sym typeface="Merriweather"/>
            </a:endParaRPr>
          </a:p>
          <a:p>
            <a:pPr marL="0" lvl="0" indent="0" algn="l" rtl="0">
              <a:spcBef>
                <a:spcPts val="0"/>
              </a:spcBef>
              <a:spcAft>
                <a:spcPts val="0"/>
              </a:spcAft>
              <a:buNone/>
            </a:pPr>
            <a:r>
              <a:rPr lang="en">
                <a:latin typeface="Merriweather"/>
                <a:ea typeface="Merriweather"/>
                <a:cs typeface="Merriweather"/>
                <a:sym typeface="Merriweather"/>
              </a:rPr>
              <a:t>Negative mentality: It’s just homework, so it doesn’t matter</a:t>
            </a:r>
            <a:endParaRPr>
              <a:latin typeface="Merriweather"/>
              <a:ea typeface="Merriweather"/>
              <a:cs typeface="Merriweather"/>
              <a:sym typeface="Merriweather"/>
            </a:endParaRPr>
          </a:p>
          <a:p>
            <a:pPr marL="0" lvl="0" indent="0" algn="l" rtl="0">
              <a:spcBef>
                <a:spcPts val="0"/>
              </a:spcBef>
              <a:spcAft>
                <a:spcPts val="0"/>
              </a:spcAft>
              <a:buNone/>
            </a:pPr>
            <a:endParaRPr>
              <a:latin typeface="Merriweather"/>
              <a:ea typeface="Merriweather"/>
              <a:cs typeface="Merriweather"/>
              <a:sym typeface="Merriweather"/>
            </a:endParaRPr>
          </a:p>
          <a:p>
            <a:pPr marL="0" lvl="0" indent="0" algn="l" rtl="0">
              <a:spcBef>
                <a:spcPts val="0"/>
              </a:spcBef>
              <a:spcAft>
                <a:spcPts val="0"/>
              </a:spcAft>
              <a:buNone/>
            </a:pPr>
            <a:r>
              <a:rPr lang="en">
                <a:latin typeface="Merriweather"/>
                <a:ea typeface="Merriweather"/>
                <a:cs typeface="Merriweather"/>
                <a:sym typeface="Merriweather"/>
              </a:rPr>
              <a:t>I didn’t think it was important, so we worked together, and I changed a few words. </a:t>
            </a:r>
            <a:endParaRPr>
              <a:latin typeface="Merriweather"/>
              <a:ea typeface="Merriweather"/>
              <a:cs typeface="Merriweather"/>
              <a:sym typeface="Merriweathe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3"/>
          <p:cNvSpPr txBox="1">
            <a:spLocks noGrp="1"/>
          </p:cNvSpPr>
          <p:nvPr>
            <p:ph type="title"/>
          </p:nvPr>
        </p:nvSpPr>
        <p:spPr>
          <a:xfrm>
            <a:off x="471900" y="502325"/>
            <a:ext cx="8222100" cy="1004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Expected Outcomes</a:t>
            </a:r>
            <a:endParaRPr/>
          </a:p>
        </p:txBody>
      </p:sp>
      <p:sp>
        <p:nvSpPr>
          <p:cNvPr id="161" name="Google Shape;161;p23"/>
          <p:cNvSpPr txBox="1">
            <a:spLocks noGrp="1"/>
          </p:cNvSpPr>
          <p:nvPr>
            <p:ph type="body" idx="1"/>
          </p:nvPr>
        </p:nvSpPr>
        <p:spPr>
          <a:xfrm>
            <a:off x="471900" y="1919075"/>
            <a:ext cx="3999900" cy="2726100"/>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Clr>
                <a:srgbClr val="000000"/>
              </a:buClr>
              <a:buSzPts val="1400"/>
              <a:buFont typeface="Merriweather"/>
              <a:buChar char="-"/>
            </a:pPr>
            <a:r>
              <a:rPr lang="en">
                <a:solidFill>
                  <a:srgbClr val="000000"/>
                </a:solidFill>
                <a:latin typeface="Merriweather"/>
                <a:ea typeface="Merriweather"/>
                <a:cs typeface="Merriweather"/>
                <a:sym typeface="Merriweather"/>
              </a:rPr>
              <a:t>Defined expectations of students and staff</a:t>
            </a:r>
            <a:endParaRPr>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a:solidFill>
                  <a:srgbClr val="000000"/>
                </a:solidFill>
                <a:latin typeface="Merriweather"/>
                <a:ea typeface="Merriweather"/>
                <a:cs typeface="Merriweather"/>
                <a:sym typeface="Merriweather"/>
              </a:rPr>
              <a:t>Staff and students are educated on what constitutes cheating/plagiarism</a:t>
            </a:r>
            <a:endParaRPr>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a:solidFill>
                  <a:srgbClr val="000000"/>
                </a:solidFill>
                <a:latin typeface="Merriweather"/>
                <a:ea typeface="Merriweather"/>
                <a:cs typeface="Merriweather"/>
                <a:sym typeface="Merriweather"/>
              </a:rPr>
              <a:t>Writing Center availability and resources</a:t>
            </a:r>
            <a:endParaRPr>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a:solidFill>
                  <a:srgbClr val="000000"/>
                </a:solidFill>
                <a:latin typeface="Merriweather"/>
                <a:ea typeface="Merriweather"/>
                <a:cs typeface="Merriweather"/>
                <a:sym typeface="Merriweather"/>
              </a:rPr>
              <a:t>Turnitin.com</a:t>
            </a:r>
            <a:endParaRPr>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a:solidFill>
                  <a:srgbClr val="000000"/>
                </a:solidFill>
                <a:latin typeface="Merriweather"/>
                <a:ea typeface="Merriweather"/>
                <a:cs typeface="Merriweather"/>
                <a:sym typeface="Merriweather"/>
              </a:rPr>
              <a:t>Tutoring accessibility</a:t>
            </a:r>
            <a:endParaRPr>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a:solidFill>
                  <a:srgbClr val="000000"/>
                </a:solidFill>
                <a:latin typeface="Merriweather"/>
                <a:ea typeface="Merriweather"/>
                <a:cs typeface="Merriweather"/>
                <a:sym typeface="Merriweather"/>
              </a:rPr>
              <a:t>Mindfulness and anxiety coping mechanisms</a:t>
            </a:r>
            <a:endParaRPr>
              <a:solidFill>
                <a:srgbClr val="000000"/>
              </a:solidFill>
              <a:latin typeface="Merriweather"/>
              <a:ea typeface="Merriweather"/>
              <a:cs typeface="Merriweather"/>
              <a:sym typeface="Merriweather"/>
            </a:endParaRPr>
          </a:p>
          <a:p>
            <a:pPr marL="0" lvl="0" indent="0" algn="l" rtl="0">
              <a:spcBef>
                <a:spcPts val="1600"/>
              </a:spcBef>
              <a:spcAft>
                <a:spcPts val="1600"/>
              </a:spcAft>
              <a:buNone/>
            </a:pPr>
            <a:endParaRPr>
              <a:solidFill>
                <a:srgbClr val="000000"/>
              </a:solidFill>
              <a:latin typeface="Merriweather"/>
              <a:ea typeface="Merriweather"/>
              <a:cs typeface="Merriweather"/>
              <a:sym typeface="Merriweather"/>
            </a:endParaRPr>
          </a:p>
        </p:txBody>
      </p:sp>
      <p:sp>
        <p:nvSpPr>
          <p:cNvPr id="162" name="Google Shape;162;p23"/>
          <p:cNvSpPr txBox="1">
            <a:spLocks noGrp="1"/>
          </p:cNvSpPr>
          <p:nvPr>
            <p:ph type="body" idx="2"/>
          </p:nvPr>
        </p:nvSpPr>
        <p:spPr>
          <a:xfrm>
            <a:off x="4694100" y="1919075"/>
            <a:ext cx="3999900" cy="2846400"/>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Clr>
                <a:srgbClr val="000000"/>
              </a:buClr>
              <a:buSzPts val="1400"/>
              <a:buFont typeface="Merriweather"/>
              <a:buChar char="-"/>
            </a:pPr>
            <a:r>
              <a:rPr lang="en">
                <a:solidFill>
                  <a:srgbClr val="000000"/>
                </a:solidFill>
                <a:latin typeface="Merriweather"/>
                <a:ea typeface="Merriweather"/>
                <a:cs typeface="Merriweather"/>
                <a:sym typeface="Merriweather"/>
              </a:rPr>
              <a:t>Define consequences per offense</a:t>
            </a:r>
            <a:endParaRPr>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a:solidFill>
                  <a:srgbClr val="000000"/>
                </a:solidFill>
                <a:latin typeface="Merriweather"/>
                <a:ea typeface="Merriweather"/>
                <a:cs typeface="Merriweather"/>
                <a:sym typeface="Merriweather"/>
              </a:rPr>
              <a:t>Resources provided for students and staff</a:t>
            </a:r>
            <a:endParaRPr>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a:solidFill>
                  <a:srgbClr val="000000"/>
                </a:solidFill>
                <a:latin typeface="Merriweather"/>
                <a:ea typeface="Merriweather"/>
                <a:cs typeface="Merriweather"/>
                <a:sym typeface="Merriweather"/>
              </a:rPr>
              <a:t>Resources provided to parents &amp; community</a:t>
            </a:r>
            <a:endParaRPr>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a:solidFill>
                  <a:srgbClr val="000000"/>
                </a:solidFill>
                <a:latin typeface="Merriweather"/>
                <a:ea typeface="Merriweather"/>
                <a:cs typeface="Merriweather"/>
                <a:sym typeface="Merriweather"/>
              </a:rPr>
              <a:t>Academic Integrity Committee</a:t>
            </a:r>
            <a:endParaRPr>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a:solidFill>
                  <a:srgbClr val="000000"/>
                </a:solidFill>
                <a:latin typeface="Merriweather"/>
                <a:ea typeface="Merriweather"/>
                <a:cs typeface="Merriweather"/>
                <a:sym typeface="Merriweather"/>
              </a:rPr>
              <a:t>Academic Integrity Contract</a:t>
            </a:r>
            <a:endParaRPr>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a:solidFill>
                  <a:srgbClr val="000000"/>
                </a:solidFill>
                <a:latin typeface="Merriweather"/>
                <a:ea typeface="Merriweather"/>
                <a:cs typeface="Merriweather"/>
                <a:sym typeface="Merriweather"/>
              </a:rPr>
              <a:t>Survey of students</a:t>
            </a:r>
            <a:endParaRPr>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a:solidFill>
                  <a:srgbClr val="000000"/>
                </a:solidFill>
                <a:latin typeface="Merriweather"/>
                <a:ea typeface="Merriweather"/>
                <a:cs typeface="Merriweather"/>
                <a:sym typeface="Merriweather"/>
              </a:rPr>
              <a:t>Continued education provided to students, staff, and parents. </a:t>
            </a:r>
            <a:endParaRPr>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a:solidFill>
                  <a:srgbClr val="000000"/>
                </a:solidFill>
                <a:latin typeface="Merriweather"/>
                <a:ea typeface="Merriweather"/>
                <a:cs typeface="Merriweather"/>
                <a:sym typeface="Merriweather"/>
              </a:rPr>
              <a:t>Prevention of Violation of ethics</a:t>
            </a:r>
            <a:endParaRPr>
              <a:solidFill>
                <a:srgbClr val="000000"/>
              </a:solidFill>
              <a:latin typeface="Merriweather"/>
              <a:ea typeface="Merriweather"/>
              <a:cs typeface="Merriweather"/>
              <a:sym typeface="Merriweather"/>
            </a:endParaRPr>
          </a:p>
          <a:p>
            <a:pPr marL="0" lvl="0" indent="0" algn="l" rtl="0">
              <a:spcBef>
                <a:spcPts val="1600"/>
              </a:spcBef>
              <a:spcAft>
                <a:spcPts val="1600"/>
              </a:spcAft>
              <a:buNone/>
            </a:pPr>
            <a:endParaRPr>
              <a:solidFill>
                <a:srgbClr val="000000"/>
              </a:solidFill>
              <a:latin typeface="Merriweather"/>
              <a:ea typeface="Merriweather"/>
              <a:cs typeface="Merriweather"/>
              <a:sym typeface="Merriweather"/>
            </a:endParaRPr>
          </a:p>
        </p:txBody>
      </p:sp>
      <p:pic>
        <p:nvPicPr>
          <p:cNvPr id="163" name="Google Shape;163;p23"/>
          <p:cNvPicPr preferRelativeResize="0"/>
          <p:nvPr/>
        </p:nvPicPr>
        <p:blipFill>
          <a:blip r:embed="rId3">
            <a:alphaModFix/>
          </a:blip>
          <a:stretch>
            <a:fillRect/>
          </a:stretch>
        </p:blipFill>
        <p:spPr>
          <a:xfrm>
            <a:off x="7537275" y="95150"/>
            <a:ext cx="1606724" cy="14564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2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References</a:t>
            </a:r>
            <a:endParaRPr/>
          </a:p>
        </p:txBody>
      </p:sp>
      <p:sp>
        <p:nvSpPr>
          <p:cNvPr id="169" name="Google Shape;169;p24"/>
          <p:cNvSpPr txBox="1">
            <a:spLocks noGrp="1"/>
          </p:cNvSpPr>
          <p:nvPr>
            <p:ph type="body" idx="1"/>
          </p:nvPr>
        </p:nvSpPr>
        <p:spPr>
          <a:xfrm>
            <a:off x="471900" y="1919075"/>
            <a:ext cx="8413500" cy="3110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rgbClr val="000000"/>
              </a:buClr>
              <a:buSzPts val="1100"/>
              <a:buFont typeface="Arial"/>
              <a:buNone/>
            </a:pPr>
            <a:r>
              <a:rPr lang="en" sz="1100" dirty="0">
                <a:solidFill>
                  <a:srgbClr val="000000"/>
                </a:solidFill>
                <a:highlight>
                  <a:srgbClr val="F5F5F5"/>
                </a:highlight>
                <a:latin typeface="Merriweather"/>
                <a:ea typeface="Merriweather"/>
                <a:cs typeface="Merriweather"/>
                <a:sym typeface="Merriweather"/>
              </a:rPr>
              <a:t>Brooks, T., Marini, Z., &amp; Radue, J. (2011). Linking Academic Integrity and Classroom Civility: Student Attitudes and Institutional Response. </a:t>
            </a:r>
            <a:r>
              <a:rPr lang="en" sz="1100" i="1" dirty="0">
                <a:solidFill>
                  <a:srgbClr val="000000"/>
                </a:solidFill>
                <a:highlight>
                  <a:srgbClr val="F5F5F5"/>
                </a:highlight>
                <a:latin typeface="Merriweather"/>
                <a:ea typeface="Merriweather"/>
                <a:cs typeface="Merriweather"/>
                <a:sym typeface="Merriweather"/>
              </a:rPr>
              <a:t>Collected Essays on Learning and Teaching</a:t>
            </a:r>
            <a:r>
              <a:rPr lang="en" sz="1100" dirty="0">
                <a:solidFill>
                  <a:srgbClr val="000000"/>
                </a:solidFill>
                <a:highlight>
                  <a:srgbClr val="F5F5F5"/>
                </a:highlight>
                <a:latin typeface="Merriweather"/>
                <a:ea typeface="Merriweather"/>
                <a:cs typeface="Merriweather"/>
                <a:sym typeface="Merriweather"/>
              </a:rPr>
              <a:t>, </a:t>
            </a:r>
            <a:r>
              <a:rPr lang="en" sz="1100" i="1" dirty="0">
                <a:solidFill>
                  <a:srgbClr val="000000"/>
                </a:solidFill>
                <a:highlight>
                  <a:srgbClr val="F5F5F5"/>
                </a:highlight>
                <a:latin typeface="Merriweather"/>
                <a:ea typeface="Merriweather"/>
                <a:cs typeface="Merriweather"/>
                <a:sym typeface="Merriweather"/>
              </a:rPr>
              <a:t>4</a:t>
            </a:r>
            <a:r>
              <a:rPr lang="en" sz="1100" dirty="0">
                <a:solidFill>
                  <a:srgbClr val="000000"/>
                </a:solidFill>
                <a:highlight>
                  <a:srgbClr val="F5F5F5"/>
                </a:highlight>
                <a:latin typeface="Merriweather"/>
                <a:ea typeface="Merriweather"/>
                <a:cs typeface="Merriweather"/>
                <a:sym typeface="Merriweather"/>
              </a:rPr>
              <a:t>, 81–87. Retrieved from https://lopes.idm.oclc.org/login?url=https://search.ebscohost.com/login.aspx?direct=true&amp;db=eric&amp;AN=EJ1058760&amp;site=eds-live&amp;scope=site</a:t>
            </a:r>
            <a:endParaRPr sz="1100" dirty="0">
              <a:solidFill>
                <a:srgbClr val="000000"/>
              </a:solidFill>
              <a:highlight>
                <a:srgbClr val="F5F5F5"/>
              </a:highlight>
              <a:latin typeface="Merriweather"/>
              <a:ea typeface="Merriweather"/>
              <a:cs typeface="Merriweather"/>
              <a:sym typeface="Merriweather"/>
            </a:endParaRPr>
          </a:p>
          <a:p>
            <a:pPr marL="0" lvl="0" indent="0" algn="l" rtl="0">
              <a:spcBef>
                <a:spcPts val="1600"/>
              </a:spcBef>
              <a:spcAft>
                <a:spcPts val="0"/>
              </a:spcAft>
              <a:buNone/>
            </a:pPr>
            <a:r>
              <a:rPr lang="en" sz="1100" dirty="0">
                <a:solidFill>
                  <a:srgbClr val="000000"/>
                </a:solidFill>
                <a:highlight>
                  <a:srgbClr val="F5F5F5"/>
                </a:highlight>
                <a:latin typeface="Merriweather"/>
                <a:ea typeface="Merriweather"/>
                <a:cs typeface="Merriweather"/>
                <a:sym typeface="Merriweather"/>
              </a:rPr>
              <a:t>Geddes, K. A. (2011). Academic Dishonesty among Gifted and High-Achieving Students. </a:t>
            </a:r>
            <a:r>
              <a:rPr lang="en" sz="1100" i="1" dirty="0">
                <a:solidFill>
                  <a:srgbClr val="000000"/>
                </a:solidFill>
                <a:highlight>
                  <a:srgbClr val="F5F5F5"/>
                </a:highlight>
                <a:latin typeface="Merriweather"/>
                <a:ea typeface="Merriweather"/>
                <a:cs typeface="Merriweather"/>
                <a:sym typeface="Merriweather"/>
              </a:rPr>
              <a:t>Gifted Child Today</a:t>
            </a:r>
            <a:r>
              <a:rPr lang="en" sz="1100" dirty="0">
                <a:solidFill>
                  <a:srgbClr val="000000"/>
                </a:solidFill>
                <a:highlight>
                  <a:srgbClr val="F5F5F5"/>
                </a:highlight>
                <a:latin typeface="Merriweather"/>
                <a:ea typeface="Merriweather"/>
                <a:cs typeface="Merriweather"/>
                <a:sym typeface="Merriweather"/>
              </a:rPr>
              <a:t>, </a:t>
            </a:r>
            <a:r>
              <a:rPr lang="en" sz="1100" i="1" dirty="0">
                <a:solidFill>
                  <a:srgbClr val="000000"/>
                </a:solidFill>
                <a:highlight>
                  <a:srgbClr val="F5F5F5"/>
                </a:highlight>
                <a:latin typeface="Merriweather"/>
                <a:ea typeface="Merriweather"/>
                <a:cs typeface="Merriweather"/>
                <a:sym typeface="Merriweather"/>
              </a:rPr>
              <a:t>34</a:t>
            </a:r>
            <a:r>
              <a:rPr lang="en" sz="1100" dirty="0">
                <a:solidFill>
                  <a:srgbClr val="000000"/>
                </a:solidFill>
                <a:highlight>
                  <a:srgbClr val="F5F5F5"/>
                </a:highlight>
                <a:latin typeface="Merriweather"/>
                <a:ea typeface="Merriweather"/>
                <a:cs typeface="Merriweather"/>
                <a:sym typeface="Merriweather"/>
              </a:rPr>
              <a:t>(2), 50–56. Retrieved from </a:t>
            </a:r>
            <a:r>
              <a:rPr lang="en" sz="1100" u="sng" dirty="0">
                <a:solidFill>
                  <a:schemeClr val="bg2"/>
                </a:solidFill>
                <a:highlight>
                  <a:srgbClr val="F5F5F5"/>
                </a:highlight>
                <a:latin typeface="Merriweather"/>
                <a:ea typeface="Merriweather"/>
                <a:cs typeface="Merriweather"/>
                <a:sym typeface="Merriweather"/>
                <a:hlinkClick r:id="rId3"/>
              </a:rPr>
              <a:t>https://lopes.idm.oclc.org/login?url=https://</a:t>
            </a:r>
            <a:r>
              <a:rPr lang="en" sz="1100" u="sng" dirty="0" smtClean="0">
                <a:solidFill>
                  <a:schemeClr val="bg2"/>
                </a:solidFill>
                <a:highlight>
                  <a:srgbClr val="F5F5F5"/>
                </a:highlight>
                <a:latin typeface="Merriweather"/>
                <a:ea typeface="Merriweather"/>
                <a:cs typeface="Merriweather"/>
                <a:sym typeface="Merriweather"/>
                <a:hlinkClick r:id="rId3"/>
              </a:rPr>
              <a:t>search.ebscohost.com/login.aspx?direct=true&amp;db=eric&amp;AN=EJ919395&amp;site=eds-live&amp;scope=site</a:t>
            </a:r>
            <a:endParaRPr lang="en" sz="1100" u="sng" dirty="0" smtClean="0">
              <a:solidFill>
                <a:schemeClr val="bg2"/>
              </a:solidFill>
              <a:highlight>
                <a:srgbClr val="F5F5F5"/>
              </a:highlight>
              <a:latin typeface="Merriweather"/>
              <a:ea typeface="Merriweather"/>
              <a:cs typeface="Merriweather"/>
              <a:sym typeface="Merriweather"/>
            </a:endParaRPr>
          </a:p>
          <a:p>
            <a:pPr marL="0" indent="0">
              <a:spcBef>
                <a:spcPts val="1600"/>
              </a:spcBef>
              <a:buNone/>
            </a:pPr>
            <a:r>
              <a:rPr lang="en-US" sz="1100" dirty="0">
                <a:solidFill>
                  <a:srgbClr val="000000"/>
                </a:solidFill>
                <a:highlight>
                  <a:srgbClr val="F5F5F5"/>
                </a:highlight>
                <a:latin typeface="Merriweather"/>
                <a:ea typeface="Merriweather"/>
                <a:cs typeface="Merriweather"/>
                <a:sym typeface="Merriweather"/>
              </a:rPr>
              <a:t>Mr. Kevin McCann: Toms River High School East Assistant Principal</a:t>
            </a:r>
          </a:p>
          <a:p>
            <a:pPr marL="0" lvl="0" indent="0" algn="l" rtl="0">
              <a:spcBef>
                <a:spcPts val="1600"/>
              </a:spcBef>
              <a:spcAft>
                <a:spcPts val="0"/>
              </a:spcAft>
              <a:buNone/>
            </a:pPr>
            <a:r>
              <a:rPr lang="en" sz="1100" dirty="0" smtClean="0">
                <a:solidFill>
                  <a:srgbClr val="000000"/>
                </a:solidFill>
                <a:highlight>
                  <a:srgbClr val="FFFFFF"/>
                </a:highlight>
                <a:latin typeface="Merriweather"/>
                <a:ea typeface="Merriweather"/>
                <a:cs typeface="Merriweather"/>
                <a:sym typeface="Merriweather"/>
              </a:rPr>
              <a:t>National </a:t>
            </a:r>
            <a:r>
              <a:rPr lang="en" sz="1100" dirty="0">
                <a:solidFill>
                  <a:srgbClr val="000000"/>
                </a:solidFill>
                <a:highlight>
                  <a:srgbClr val="FFFFFF"/>
                </a:highlight>
                <a:latin typeface="Merriweather"/>
                <a:ea typeface="Merriweather"/>
                <a:cs typeface="Merriweather"/>
                <a:sym typeface="Merriweather"/>
              </a:rPr>
              <a:t>Policy Board for Educational Administration (2015). Professional Standards for Educational Leaders 2015. Reston, VA: Author.</a:t>
            </a:r>
            <a:endParaRPr sz="1100" dirty="0">
              <a:solidFill>
                <a:srgbClr val="000000"/>
              </a:solidFill>
              <a:highlight>
                <a:srgbClr val="F5F5F5"/>
              </a:highlight>
              <a:latin typeface="Merriweather"/>
              <a:ea typeface="Merriweather"/>
              <a:cs typeface="Merriweather"/>
              <a:sym typeface="Merriweather"/>
            </a:endParaRPr>
          </a:p>
          <a:p>
            <a:pPr marL="0" lvl="0" indent="0" algn="l" rtl="0">
              <a:spcBef>
                <a:spcPts val="0"/>
              </a:spcBef>
              <a:spcAft>
                <a:spcPts val="0"/>
              </a:spcAft>
              <a:buNone/>
            </a:pPr>
            <a:endParaRPr sz="1100" dirty="0">
              <a:solidFill>
                <a:srgbClr val="000000"/>
              </a:solidFill>
              <a:highlight>
                <a:srgbClr val="F5F5F5"/>
              </a:highlight>
              <a:latin typeface="Merriweather"/>
              <a:ea typeface="Merriweather"/>
              <a:cs typeface="Merriweather"/>
              <a:sym typeface="Merriweather"/>
            </a:endParaRPr>
          </a:p>
        </p:txBody>
      </p:sp>
      <p:pic>
        <p:nvPicPr>
          <p:cNvPr id="170" name="Google Shape;170;p24"/>
          <p:cNvPicPr preferRelativeResize="0"/>
          <p:nvPr/>
        </p:nvPicPr>
        <p:blipFill>
          <a:blip r:embed="rId4">
            <a:alphaModFix/>
          </a:blip>
          <a:stretch>
            <a:fillRect/>
          </a:stretch>
        </p:blipFill>
        <p:spPr>
          <a:xfrm>
            <a:off x="7634475" y="0"/>
            <a:ext cx="1313599" cy="150642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4"/>
          <p:cNvSpPr txBox="1">
            <a:spLocks noGrp="1"/>
          </p:cNvSpPr>
          <p:nvPr>
            <p:ph type="title"/>
          </p:nvPr>
        </p:nvSpPr>
        <p:spPr>
          <a:xfrm>
            <a:off x="265500" y="1718250"/>
            <a:ext cx="4045200" cy="56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Objectives: </a:t>
            </a:r>
            <a:endParaRPr/>
          </a:p>
        </p:txBody>
      </p:sp>
      <p:sp>
        <p:nvSpPr>
          <p:cNvPr id="76" name="Google Shape;76;p14"/>
          <p:cNvSpPr txBox="1">
            <a:spLocks noGrp="1"/>
          </p:cNvSpPr>
          <p:nvPr>
            <p:ph type="body" idx="2"/>
          </p:nvPr>
        </p:nvSpPr>
        <p:spPr>
          <a:xfrm>
            <a:off x="4939500" y="274325"/>
            <a:ext cx="3837000" cy="45588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Font typeface="Merriweather"/>
              <a:buChar char="●"/>
            </a:pPr>
            <a:r>
              <a:rPr lang="en">
                <a:latin typeface="Merriweather"/>
                <a:ea typeface="Merriweather"/>
                <a:cs typeface="Merriweather"/>
                <a:sym typeface="Merriweather"/>
              </a:rPr>
              <a:t>Grades 9-12</a:t>
            </a:r>
            <a:endParaRPr>
              <a:latin typeface="Merriweather"/>
              <a:ea typeface="Merriweather"/>
              <a:cs typeface="Merriweather"/>
              <a:sym typeface="Merriweather"/>
            </a:endParaRPr>
          </a:p>
          <a:p>
            <a:pPr marL="457200" lvl="0" indent="-342900" algn="l" rtl="0">
              <a:spcBef>
                <a:spcPts val="1600"/>
              </a:spcBef>
              <a:spcAft>
                <a:spcPts val="0"/>
              </a:spcAft>
              <a:buSzPts val="1800"/>
              <a:buFont typeface="Merriweather"/>
              <a:buChar char="●"/>
            </a:pPr>
            <a:r>
              <a:rPr lang="en">
                <a:latin typeface="Merriweather"/>
                <a:ea typeface="Merriweather"/>
                <a:cs typeface="Merriweather"/>
                <a:sym typeface="Merriweather"/>
              </a:rPr>
              <a:t>Defining Violation of Academic Ethics</a:t>
            </a:r>
            <a:endParaRPr>
              <a:latin typeface="Merriweather"/>
              <a:ea typeface="Merriweather"/>
              <a:cs typeface="Merriweather"/>
              <a:sym typeface="Merriweather"/>
            </a:endParaRPr>
          </a:p>
          <a:p>
            <a:pPr marL="457200" lvl="0" indent="-342900" algn="l" rtl="0">
              <a:spcBef>
                <a:spcPts val="1600"/>
              </a:spcBef>
              <a:spcAft>
                <a:spcPts val="0"/>
              </a:spcAft>
              <a:buSzPts val="1800"/>
              <a:buFont typeface="Merriweather"/>
              <a:buChar char="●"/>
            </a:pPr>
            <a:r>
              <a:rPr lang="en">
                <a:latin typeface="Merriweather"/>
                <a:ea typeface="Merriweather"/>
                <a:cs typeface="Merriweather"/>
                <a:sym typeface="Merriweather"/>
              </a:rPr>
              <a:t>Defining Academic Integrity</a:t>
            </a:r>
            <a:endParaRPr>
              <a:latin typeface="Merriweather"/>
              <a:ea typeface="Merriweather"/>
              <a:cs typeface="Merriweather"/>
              <a:sym typeface="Merriweather"/>
            </a:endParaRPr>
          </a:p>
          <a:p>
            <a:pPr marL="457200" lvl="0" indent="-342900" algn="l" rtl="0">
              <a:spcBef>
                <a:spcPts val="1600"/>
              </a:spcBef>
              <a:spcAft>
                <a:spcPts val="0"/>
              </a:spcAft>
              <a:buSzPts val="1800"/>
              <a:buFont typeface="Merriweather"/>
              <a:buChar char="●"/>
            </a:pPr>
            <a:r>
              <a:rPr lang="en">
                <a:latin typeface="Merriweather"/>
                <a:ea typeface="Merriweather"/>
                <a:cs typeface="Merriweather"/>
                <a:sym typeface="Merriweather"/>
              </a:rPr>
              <a:t>Research &amp; Data</a:t>
            </a:r>
            <a:endParaRPr>
              <a:latin typeface="Merriweather"/>
              <a:ea typeface="Merriweather"/>
              <a:cs typeface="Merriweather"/>
              <a:sym typeface="Merriweather"/>
            </a:endParaRPr>
          </a:p>
          <a:p>
            <a:pPr marL="457200" lvl="0" indent="-342900" algn="l" rtl="0">
              <a:spcBef>
                <a:spcPts val="1600"/>
              </a:spcBef>
              <a:spcAft>
                <a:spcPts val="0"/>
              </a:spcAft>
              <a:buSzPts val="1800"/>
              <a:buFont typeface="Merriweather"/>
              <a:buChar char="●"/>
            </a:pPr>
            <a:r>
              <a:rPr lang="en">
                <a:latin typeface="Merriweather"/>
                <a:ea typeface="Merriweather"/>
                <a:cs typeface="Merriweather"/>
                <a:sym typeface="Merriweather"/>
              </a:rPr>
              <a:t>Action Steps &amp; Strategies</a:t>
            </a:r>
            <a:endParaRPr>
              <a:latin typeface="Merriweather"/>
              <a:ea typeface="Merriweather"/>
              <a:cs typeface="Merriweather"/>
              <a:sym typeface="Merriweather"/>
            </a:endParaRPr>
          </a:p>
          <a:p>
            <a:pPr marL="457200" lvl="0" indent="-342900" algn="l" rtl="0">
              <a:spcBef>
                <a:spcPts val="1600"/>
              </a:spcBef>
              <a:spcAft>
                <a:spcPts val="0"/>
              </a:spcAft>
              <a:buSzPts val="1800"/>
              <a:buFont typeface="Merriweather"/>
              <a:buChar char="●"/>
            </a:pPr>
            <a:r>
              <a:rPr lang="en">
                <a:latin typeface="Merriweather"/>
                <a:ea typeface="Merriweather"/>
                <a:cs typeface="Merriweather"/>
                <a:sym typeface="Merriweather"/>
              </a:rPr>
              <a:t>Continuous Improvement Plan. </a:t>
            </a:r>
            <a:endParaRPr>
              <a:latin typeface="Merriweather"/>
              <a:ea typeface="Merriweather"/>
              <a:cs typeface="Merriweather"/>
              <a:sym typeface="Merriweather"/>
            </a:endParaRPr>
          </a:p>
          <a:p>
            <a:pPr marL="457200" lvl="0" indent="-342900" algn="l" rtl="0">
              <a:spcBef>
                <a:spcPts val="1600"/>
              </a:spcBef>
              <a:spcAft>
                <a:spcPts val="0"/>
              </a:spcAft>
              <a:buSzPts val="1800"/>
              <a:buFont typeface="Merriweather"/>
              <a:buChar char="●"/>
            </a:pPr>
            <a:r>
              <a:rPr lang="en">
                <a:latin typeface="Merriweather"/>
                <a:ea typeface="Merriweather"/>
                <a:cs typeface="Merriweather"/>
                <a:sym typeface="Merriweather"/>
              </a:rPr>
              <a:t>Using Turnitin.com</a:t>
            </a:r>
            <a:endParaRPr>
              <a:latin typeface="Merriweather"/>
              <a:ea typeface="Merriweather"/>
              <a:cs typeface="Merriweather"/>
              <a:sym typeface="Merriweather"/>
            </a:endParaRPr>
          </a:p>
          <a:p>
            <a:pPr marL="457200" lvl="0" indent="-342900" algn="l" rtl="0">
              <a:spcBef>
                <a:spcPts val="1600"/>
              </a:spcBef>
              <a:spcAft>
                <a:spcPts val="1600"/>
              </a:spcAft>
              <a:buSzPts val="1800"/>
              <a:buFont typeface="Merriweather"/>
              <a:buChar char="●"/>
            </a:pPr>
            <a:r>
              <a:rPr lang="en">
                <a:latin typeface="Merriweather"/>
                <a:ea typeface="Merriweather"/>
                <a:cs typeface="Merriweather"/>
                <a:sym typeface="Merriweather"/>
              </a:rPr>
              <a:t>Setting Expectations</a:t>
            </a:r>
            <a:endParaRPr>
              <a:latin typeface="Merriweather"/>
              <a:ea typeface="Merriweather"/>
              <a:cs typeface="Merriweather"/>
              <a:sym typeface="Merriweather"/>
            </a:endParaRPr>
          </a:p>
        </p:txBody>
      </p:sp>
      <p:pic>
        <p:nvPicPr>
          <p:cNvPr id="77" name="Google Shape;77;p14"/>
          <p:cNvPicPr preferRelativeResize="0"/>
          <p:nvPr/>
        </p:nvPicPr>
        <p:blipFill>
          <a:blip r:embed="rId3">
            <a:alphaModFix/>
          </a:blip>
          <a:stretch>
            <a:fillRect/>
          </a:stretch>
        </p:blipFill>
        <p:spPr>
          <a:xfrm>
            <a:off x="1088950" y="92675"/>
            <a:ext cx="2143124" cy="1625575"/>
          </a:xfrm>
          <a:prstGeom prst="rect">
            <a:avLst/>
          </a:prstGeom>
          <a:noFill/>
          <a:ln>
            <a:noFill/>
          </a:ln>
        </p:spPr>
      </p:pic>
      <p:sp>
        <p:nvSpPr>
          <p:cNvPr id="78" name="Google Shape;78;p14"/>
          <p:cNvSpPr txBox="1"/>
          <p:nvPr/>
        </p:nvSpPr>
        <p:spPr>
          <a:xfrm>
            <a:off x="11600" y="2571750"/>
            <a:ext cx="4297800" cy="2228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Merriweather"/>
                <a:ea typeface="Merriweather"/>
                <a:cs typeface="Merriweather"/>
                <a:sym typeface="Merriweather"/>
              </a:rPr>
              <a:t>Implementation of an academic integrity committee in the upper level grades of the schools. This presentation will discuss the issue of violation of academic ethics and the complexity of “what constitutes cheating”. </a:t>
            </a:r>
            <a:endParaRPr>
              <a:latin typeface="Merriweather"/>
              <a:ea typeface="Merriweather"/>
              <a:cs typeface="Merriweather"/>
              <a:sym typeface="Merriweather"/>
            </a:endParaRPr>
          </a:p>
          <a:p>
            <a:pPr marL="0" lvl="0" indent="0" algn="ctr" rtl="0">
              <a:spcBef>
                <a:spcPts val="0"/>
              </a:spcBef>
              <a:spcAft>
                <a:spcPts val="0"/>
              </a:spcAft>
              <a:buNone/>
            </a:pPr>
            <a:endParaRPr>
              <a:latin typeface="Merriweather"/>
              <a:ea typeface="Merriweather"/>
              <a:cs typeface="Merriweather"/>
              <a:sym typeface="Merriweather"/>
            </a:endParaRPr>
          </a:p>
          <a:p>
            <a:pPr marL="0" lvl="0" indent="0" algn="ctr" rtl="0">
              <a:spcBef>
                <a:spcPts val="0"/>
              </a:spcBef>
              <a:spcAft>
                <a:spcPts val="0"/>
              </a:spcAft>
              <a:buNone/>
            </a:pPr>
            <a:r>
              <a:rPr lang="en">
                <a:latin typeface="Merriweather"/>
                <a:ea typeface="Merriweather"/>
                <a:cs typeface="Merriweather"/>
                <a:sym typeface="Merriweather"/>
              </a:rPr>
              <a:t>The overall objective is to establish a continuous initiative of academic integrity within the upper level schools. </a:t>
            </a:r>
            <a:endParaRPr>
              <a:latin typeface="Merriweather"/>
              <a:ea typeface="Merriweather"/>
              <a:cs typeface="Merriweather"/>
              <a:sym typeface="Merriweathe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5"/>
          <p:cNvSpPr txBox="1">
            <a:spLocks noGrp="1"/>
          </p:cNvSpPr>
          <p:nvPr>
            <p:ph type="title"/>
          </p:nvPr>
        </p:nvSpPr>
        <p:spPr>
          <a:xfrm>
            <a:off x="252450" y="0"/>
            <a:ext cx="4045200" cy="107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Data &amp; Evidence</a:t>
            </a:r>
            <a:endParaRPr/>
          </a:p>
        </p:txBody>
      </p:sp>
      <p:sp>
        <p:nvSpPr>
          <p:cNvPr id="84" name="Google Shape;84;p15"/>
          <p:cNvSpPr txBox="1"/>
          <p:nvPr/>
        </p:nvSpPr>
        <p:spPr>
          <a:xfrm>
            <a:off x="337350" y="961150"/>
            <a:ext cx="3875400" cy="177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100"/>
              <a:buFont typeface="Arial"/>
              <a:buNone/>
            </a:pPr>
            <a:r>
              <a:rPr lang="en" b="1">
                <a:latin typeface="Merriweather"/>
                <a:ea typeface="Merriweather"/>
                <a:cs typeface="Merriweather"/>
                <a:sym typeface="Merriweather"/>
              </a:rPr>
              <a:t>High school experience (17.9%)</a:t>
            </a:r>
            <a:endParaRPr b="1">
              <a:latin typeface="Merriweather"/>
              <a:ea typeface="Merriweather"/>
              <a:cs typeface="Merriweather"/>
              <a:sym typeface="Merriweather"/>
            </a:endParaRPr>
          </a:p>
          <a:p>
            <a:pPr marL="0" lvl="0" indent="0" algn="ctr" rtl="0">
              <a:spcBef>
                <a:spcPts val="0"/>
              </a:spcBef>
              <a:spcAft>
                <a:spcPts val="0"/>
              </a:spcAft>
              <a:buClr>
                <a:srgbClr val="000000"/>
              </a:buClr>
              <a:buSzPts val="1100"/>
              <a:buFont typeface="Arial"/>
              <a:buNone/>
            </a:pPr>
            <a:endParaRPr>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r>
              <a:rPr lang="en">
                <a:latin typeface="Merriweather"/>
                <a:ea typeface="Merriweather"/>
                <a:cs typeface="Merriweather"/>
                <a:sym typeface="Merriweather"/>
              </a:rPr>
              <a:t>Students are of the opinion that high schools should do a better job at preparing students for the</a:t>
            </a:r>
            <a:endParaRPr>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r>
              <a:rPr lang="en">
                <a:latin typeface="Merriweather"/>
                <a:ea typeface="Merriweather"/>
                <a:cs typeface="Merriweather"/>
                <a:sym typeface="Merriweather"/>
              </a:rPr>
              <a:t>expectations of university, particularly when it comes to issues of academic integrity:</a:t>
            </a:r>
            <a:endParaRPr>
              <a:latin typeface="Merriweather"/>
              <a:ea typeface="Merriweather"/>
              <a:cs typeface="Merriweather"/>
              <a:sym typeface="Merriweather"/>
            </a:endParaRPr>
          </a:p>
          <a:p>
            <a:pPr marL="0" lvl="0" indent="0" algn="l" rtl="0">
              <a:spcBef>
                <a:spcPts val="0"/>
              </a:spcBef>
              <a:spcAft>
                <a:spcPts val="0"/>
              </a:spcAft>
              <a:buNone/>
            </a:pPr>
            <a:endParaRPr>
              <a:latin typeface="Roboto"/>
              <a:ea typeface="Roboto"/>
              <a:cs typeface="Roboto"/>
              <a:sym typeface="Roboto"/>
            </a:endParaRPr>
          </a:p>
        </p:txBody>
      </p:sp>
      <p:sp>
        <p:nvSpPr>
          <p:cNvPr id="85" name="Google Shape;85;p15"/>
          <p:cNvSpPr txBox="1"/>
          <p:nvPr/>
        </p:nvSpPr>
        <p:spPr>
          <a:xfrm>
            <a:off x="337350" y="2737750"/>
            <a:ext cx="3779700" cy="2220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100"/>
              <a:buFont typeface="Arial"/>
              <a:buNone/>
            </a:pPr>
            <a:r>
              <a:rPr lang="en" b="1">
                <a:latin typeface="Merriweather"/>
                <a:ea typeface="Merriweather"/>
                <a:cs typeface="Merriweather"/>
                <a:sym typeface="Merriweather"/>
              </a:rPr>
              <a:t>Is the institution doing a good job of</a:t>
            </a:r>
            <a:endParaRPr b="1">
              <a:latin typeface="Merriweather"/>
              <a:ea typeface="Merriweather"/>
              <a:cs typeface="Merriweather"/>
              <a:sym typeface="Merriweather"/>
            </a:endParaRPr>
          </a:p>
          <a:p>
            <a:pPr marL="0" lvl="0" indent="0" algn="ctr" rtl="0">
              <a:spcBef>
                <a:spcPts val="0"/>
              </a:spcBef>
              <a:spcAft>
                <a:spcPts val="0"/>
              </a:spcAft>
              <a:buClr>
                <a:srgbClr val="000000"/>
              </a:buClr>
              <a:buSzPts val="1100"/>
              <a:buFont typeface="Arial"/>
              <a:buNone/>
            </a:pPr>
            <a:r>
              <a:rPr lang="en" b="1">
                <a:latin typeface="Merriweather"/>
                <a:ea typeface="Merriweather"/>
                <a:cs typeface="Merriweather"/>
                <a:sym typeface="Merriweather"/>
              </a:rPr>
              <a:t>informing students (17.2%)?</a:t>
            </a:r>
            <a:endParaRPr b="1">
              <a:latin typeface="Merriweather"/>
              <a:ea typeface="Merriweather"/>
              <a:cs typeface="Merriweather"/>
              <a:sym typeface="Merriweather"/>
            </a:endParaRPr>
          </a:p>
          <a:p>
            <a:pPr marL="0" lvl="0" indent="0" algn="ctr" rtl="0">
              <a:spcBef>
                <a:spcPts val="0"/>
              </a:spcBef>
              <a:spcAft>
                <a:spcPts val="0"/>
              </a:spcAft>
              <a:buClr>
                <a:srgbClr val="000000"/>
              </a:buClr>
              <a:buSzPts val="1100"/>
              <a:buFont typeface="Arial"/>
              <a:buNone/>
            </a:pPr>
            <a:endParaRPr>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r>
              <a:rPr lang="en">
                <a:latin typeface="Merriweather"/>
                <a:ea typeface="Merriweather"/>
                <a:cs typeface="Merriweather"/>
                <a:sym typeface="Merriweather"/>
              </a:rPr>
              <a:t>Students indicated that they are being informed, but feel that a clear and consistent message should also</a:t>
            </a:r>
            <a:endParaRPr>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r>
              <a:rPr lang="en">
                <a:latin typeface="Merriweather"/>
                <a:ea typeface="Merriweather"/>
                <a:cs typeface="Merriweather"/>
                <a:sym typeface="Merriweather"/>
              </a:rPr>
              <a:t>be given on the importance of proper citation; and instructors and teaching assistants should be doing more to help educate them on proper citation:</a:t>
            </a:r>
            <a:endParaRPr>
              <a:latin typeface="Merriweather"/>
              <a:ea typeface="Merriweather"/>
              <a:cs typeface="Merriweather"/>
              <a:sym typeface="Merriweather"/>
            </a:endParaRPr>
          </a:p>
          <a:p>
            <a:pPr marL="0" lvl="0" indent="0" algn="l" rtl="0">
              <a:spcBef>
                <a:spcPts val="0"/>
              </a:spcBef>
              <a:spcAft>
                <a:spcPts val="0"/>
              </a:spcAft>
              <a:buNone/>
            </a:pPr>
            <a:endParaRPr>
              <a:latin typeface="Roboto"/>
              <a:ea typeface="Roboto"/>
              <a:cs typeface="Roboto"/>
              <a:sym typeface="Roboto"/>
            </a:endParaRPr>
          </a:p>
        </p:txBody>
      </p:sp>
      <p:sp>
        <p:nvSpPr>
          <p:cNvPr id="86" name="Google Shape;86;p15"/>
          <p:cNvSpPr txBox="1"/>
          <p:nvPr/>
        </p:nvSpPr>
        <p:spPr>
          <a:xfrm>
            <a:off x="4923400" y="1211475"/>
            <a:ext cx="3718500" cy="1413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100"/>
              <a:buFont typeface="Arial"/>
              <a:buNone/>
            </a:pPr>
            <a:r>
              <a:rPr lang="en">
                <a:latin typeface="Merriweather"/>
                <a:ea typeface="Merriweather"/>
                <a:cs typeface="Merriweather"/>
                <a:sym typeface="Merriweather"/>
              </a:rPr>
              <a:t>“Cheating is wrong, but high school</a:t>
            </a:r>
            <a:endParaRPr>
              <a:latin typeface="Merriweather"/>
              <a:ea typeface="Merriweather"/>
              <a:cs typeface="Merriweather"/>
              <a:sym typeface="Merriweather"/>
            </a:endParaRPr>
          </a:p>
          <a:p>
            <a:pPr marL="0" lvl="0" indent="0" algn="ctr" rtl="0">
              <a:spcBef>
                <a:spcPts val="0"/>
              </a:spcBef>
              <a:spcAft>
                <a:spcPts val="0"/>
              </a:spcAft>
              <a:buClr>
                <a:srgbClr val="000000"/>
              </a:buClr>
              <a:buSzPts val="1100"/>
              <a:buFont typeface="Arial"/>
              <a:buNone/>
            </a:pPr>
            <a:r>
              <a:rPr lang="en">
                <a:latin typeface="Merriweather"/>
                <a:ea typeface="Merriweather"/>
                <a:cs typeface="Merriweather"/>
                <a:sym typeface="Merriweather"/>
              </a:rPr>
              <a:t>does not always teach students how</a:t>
            </a:r>
            <a:endParaRPr>
              <a:latin typeface="Merriweather"/>
              <a:ea typeface="Merriweather"/>
              <a:cs typeface="Merriweather"/>
              <a:sym typeface="Merriweather"/>
            </a:endParaRPr>
          </a:p>
          <a:p>
            <a:pPr marL="0" lvl="0" indent="0" algn="ctr" rtl="0">
              <a:spcBef>
                <a:spcPts val="0"/>
              </a:spcBef>
              <a:spcAft>
                <a:spcPts val="0"/>
              </a:spcAft>
              <a:buClr>
                <a:srgbClr val="000000"/>
              </a:buClr>
              <a:buSzPts val="1100"/>
              <a:buFont typeface="Arial"/>
              <a:buNone/>
            </a:pPr>
            <a:r>
              <a:rPr lang="en">
                <a:latin typeface="Merriweather"/>
                <a:ea typeface="Merriweather"/>
                <a:cs typeface="Merriweather"/>
                <a:sym typeface="Merriweather"/>
              </a:rPr>
              <a:t>to cite properly.”</a:t>
            </a:r>
            <a:endParaRPr>
              <a:latin typeface="Merriweather"/>
              <a:ea typeface="Merriweather"/>
              <a:cs typeface="Merriweather"/>
              <a:sym typeface="Merriweather"/>
            </a:endParaRPr>
          </a:p>
          <a:p>
            <a:pPr marL="0" lvl="0" indent="0" algn="l" rtl="0">
              <a:spcBef>
                <a:spcPts val="0"/>
              </a:spcBef>
              <a:spcAft>
                <a:spcPts val="0"/>
              </a:spcAft>
              <a:buNone/>
            </a:pPr>
            <a:endParaRPr>
              <a:latin typeface="Roboto"/>
              <a:ea typeface="Roboto"/>
              <a:cs typeface="Roboto"/>
              <a:sym typeface="Roboto"/>
            </a:endParaRPr>
          </a:p>
        </p:txBody>
      </p:sp>
      <p:sp>
        <p:nvSpPr>
          <p:cNvPr id="87" name="Google Shape;87;p15"/>
          <p:cNvSpPr txBox="1">
            <a:spLocks noGrp="1"/>
          </p:cNvSpPr>
          <p:nvPr>
            <p:ph type="title"/>
          </p:nvPr>
        </p:nvSpPr>
        <p:spPr>
          <a:xfrm>
            <a:off x="4629925" y="0"/>
            <a:ext cx="4572000" cy="107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Student </a:t>
            </a:r>
            <a:endParaRPr/>
          </a:p>
          <a:p>
            <a:pPr marL="0" lvl="0" indent="0" algn="ctr" rtl="0">
              <a:spcBef>
                <a:spcPts val="0"/>
              </a:spcBef>
              <a:spcAft>
                <a:spcPts val="0"/>
              </a:spcAft>
              <a:buNone/>
            </a:pPr>
            <a:r>
              <a:rPr lang="en"/>
              <a:t>Response</a:t>
            </a:r>
            <a:endParaRPr/>
          </a:p>
        </p:txBody>
      </p:sp>
      <p:sp>
        <p:nvSpPr>
          <p:cNvPr id="88" name="Google Shape;88;p15"/>
          <p:cNvSpPr txBox="1"/>
          <p:nvPr/>
        </p:nvSpPr>
        <p:spPr>
          <a:xfrm>
            <a:off x="5050825" y="3053400"/>
            <a:ext cx="3521700" cy="1905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100"/>
              <a:buFont typeface="Arial"/>
              <a:buNone/>
            </a:pPr>
            <a:r>
              <a:rPr lang="en">
                <a:latin typeface="Merriweather"/>
                <a:ea typeface="Merriweather"/>
                <a:cs typeface="Merriweather"/>
                <a:sym typeface="Merriweather"/>
              </a:rPr>
              <a:t>“I feel I have been well educated</a:t>
            </a:r>
            <a:endParaRPr>
              <a:latin typeface="Merriweather"/>
              <a:ea typeface="Merriweather"/>
              <a:cs typeface="Merriweather"/>
              <a:sym typeface="Merriweather"/>
            </a:endParaRPr>
          </a:p>
          <a:p>
            <a:pPr marL="0" lvl="0" indent="0" algn="ctr" rtl="0">
              <a:spcBef>
                <a:spcPts val="0"/>
              </a:spcBef>
              <a:spcAft>
                <a:spcPts val="0"/>
              </a:spcAft>
              <a:buClr>
                <a:srgbClr val="000000"/>
              </a:buClr>
              <a:buSzPts val="1100"/>
              <a:buFont typeface="Arial"/>
              <a:buNone/>
            </a:pPr>
            <a:r>
              <a:rPr lang="en">
                <a:latin typeface="Merriweather"/>
                <a:ea typeface="Merriweather"/>
                <a:cs typeface="Merriweather"/>
                <a:sym typeface="Merriweather"/>
              </a:rPr>
              <a:t>on what plagiarism is, what the</a:t>
            </a:r>
            <a:endParaRPr>
              <a:latin typeface="Merriweather"/>
              <a:ea typeface="Merriweather"/>
              <a:cs typeface="Merriweather"/>
              <a:sym typeface="Merriweather"/>
            </a:endParaRPr>
          </a:p>
          <a:p>
            <a:pPr marL="0" lvl="0" indent="0" algn="ctr" rtl="0">
              <a:spcBef>
                <a:spcPts val="0"/>
              </a:spcBef>
              <a:spcAft>
                <a:spcPts val="0"/>
              </a:spcAft>
              <a:buClr>
                <a:srgbClr val="000000"/>
              </a:buClr>
              <a:buSzPts val="1100"/>
              <a:buFont typeface="Arial"/>
              <a:buNone/>
            </a:pPr>
            <a:r>
              <a:rPr lang="en">
                <a:latin typeface="Merriweather"/>
                <a:ea typeface="Merriweather"/>
                <a:cs typeface="Merriweather"/>
                <a:sym typeface="Merriweather"/>
              </a:rPr>
              <a:t>consequences are &amp; where to go for</a:t>
            </a:r>
            <a:endParaRPr>
              <a:latin typeface="Merriweather"/>
              <a:ea typeface="Merriweather"/>
              <a:cs typeface="Merriweather"/>
              <a:sym typeface="Merriweather"/>
            </a:endParaRPr>
          </a:p>
          <a:p>
            <a:pPr marL="0" lvl="0" indent="0" algn="ctr" rtl="0">
              <a:spcBef>
                <a:spcPts val="0"/>
              </a:spcBef>
              <a:spcAft>
                <a:spcPts val="0"/>
              </a:spcAft>
              <a:buClr>
                <a:srgbClr val="000000"/>
              </a:buClr>
              <a:buSzPts val="1100"/>
              <a:buFont typeface="Arial"/>
              <a:buNone/>
            </a:pPr>
            <a:r>
              <a:rPr lang="en">
                <a:latin typeface="Merriweather"/>
                <a:ea typeface="Merriweather"/>
                <a:cs typeface="Merriweather"/>
                <a:sym typeface="Merriweather"/>
              </a:rPr>
              <a:t>extra help.”</a:t>
            </a:r>
            <a:endParaRPr>
              <a:latin typeface="Merriweather"/>
              <a:ea typeface="Merriweather"/>
              <a:cs typeface="Merriweather"/>
              <a:sym typeface="Merriweather"/>
            </a:endParaRPr>
          </a:p>
          <a:p>
            <a:pPr marL="0" lvl="0" indent="0" algn="l" rtl="0">
              <a:spcBef>
                <a:spcPts val="0"/>
              </a:spcBef>
              <a:spcAft>
                <a:spcPts val="0"/>
              </a:spcAft>
              <a:buNone/>
            </a:pPr>
            <a:endParaRPr>
              <a:latin typeface="Roboto"/>
              <a:ea typeface="Roboto"/>
              <a:cs typeface="Roboto"/>
              <a:sym typeface="Roboto"/>
            </a:endParaRPr>
          </a:p>
          <a:p>
            <a:pPr marL="0" lvl="0" indent="0" algn="l" rtl="0">
              <a:spcBef>
                <a:spcPts val="0"/>
              </a:spcBef>
              <a:spcAft>
                <a:spcPts val="0"/>
              </a:spcAft>
              <a:buNone/>
            </a:pPr>
            <a:endParaRPr>
              <a:latin typeface="Roboto"/>
              <a:ea typeface="Roboto"/>
              <a:cs typeface="Roboto"/>
              <a:sym typeface="Roboto"/>
            </a:endParaRPr>
          </a:p>
          <a:p>
            <a:pPr marL="0" lvl="0" indent="0" algn="l" rtl="0">
              <a:spcBef>
                <a:spcPts val="0"/>
              </a:spcBef>
              <a:spcAft>
                <a:spcPts val="0"/>
              </a:spcAft>
              <a:buNone/>
            </a:pPr>
            <a:endParaRPr sz="1200">
              <a:latin typeface="Roboto"/>
              <a:ea typeface="Roboto"/>
              <a:cs typeface="Roboto"/>
              <a:sym typeface="Roboto"/>
            </a:endParaRPr>
          </a:p>
          <a:p>
            <a:pPr marL="0" lvl="0" indent="0" algn="l" rtl="0">
              <a:spcBef>
                <a:spcPts val="0"/>
              </a:spcBef>
              <a:spcAft>
                <a:spcPts val="0"/>
              </a:spcAft>
              <a:buNone/>
            </a:pPr>
            <a:r>
              <a:rPr lang="en" sz="1200">
                <a:latin typeface="Merriweather"/>
                <a:ea typeface="Merriweather"/>
                <a:cs typeface="Merriweather"/>
                <a:sym typeface="Merriweather"/>
              </a:rPr>
              <a:t>Data provided by: (Brooks, Marini, &amp; Radue 2012). </a:t>
            </a:r>
            <a:endParaRPr sz="1200">
              <a:latin typeface="Merriweather"/>
              <a:ea typeface="Merriweather"/>
              <a:cs typeface="Merriweather"/>
              <a:sym typeface="Merriweather"/>
            </a:endParaRPr>
          </a:p>
        </p:txBody>
      </p:sp>
      <p:sp>
        <p:nvSpPr>
          <p:cNvPr id="89" name="Google Shape;89;p15"/>
          <p:cNvSpPr/>
          <p:nvPr/>
        </p:nvSpPr>
        <p:spPr>
          <a:xfrm>
            <a:off x="4117050" y="1401725"/>
            <a:ext cx="806400" cy="4173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15"/>
          <p:cNvSpPr/>
          <p:nvPr/>
        </p:nvSpPr>
        <p:spPr>
          <a:xfrm>
            <a:off x="4117050" y="3268625"/>
            <a:ext cx="806400" cy="4173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1" name="Google Shape;91;p15"/>
          <p:cNvPicPr preferRelativeResize="0"/>
          <p:nvPr/>
        </p:nvPicPr>
        <p:blipFill>
          <a:blip r:embed="rId3">
            <a:alphaModFix/>
          </a:blip>
          <a:stretch>
            <a:fillRect/>
          </a:stretch>
        </p:blipFill>
        <p:spPr>
          <a:xfrm>
            <a:off x="8018200" y="0"/>
            <a:ext cx="1097500" cy="91674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6"/>
          <p:cNvSpPr txBox="1">
            <a:spLocks noGrp="1"/>
          </p:cNvSpPr>
          <p:nvPr>
            <p:ph type="title"/>
          </p:nvPr>
        </p:nvSpPr>
        <p:spPr>
          <a:xfrm>
            <a:off x="252450" y="0"/>
            <a:ext cx="4045200" cy="107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Data &amp; Evidence</a:t>
            </a:r>
            <a:endParaRPr/>
          </a:p>
        </p:txBody>
      </p:sp>
      <p:sp>
        <p:nvSpPr>
          <p:cNvPr id="97" name="Google Shape;97;p16"/>
          <p:cNvSpPr txBox="1"/>
          <p:nvPr/>
        </p:nvSpPr>
        <p:spPr>
          <a:xfrm>
            <a:off x="337350" y="961150"/>
            <a:ext cx="3875400" cy="177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100"/>
              <a:buFont typeface="Arial"/>
              <a:buNone/>
            </a:pPr>
            <a:r>
              <a:rPr lang="en" b="1">
                <a:latin typeface="Merriweather"/>
                <a:ea typeface="Merriweather"/>
                <a:cs typeface="Merriweather"/>
                <a:sym typeface="Merriweather"/>
              </a:rPr>
              <a:t>Transition: Hierarchy of understanding (17.4%)</a:t>
            </a:r>
            <a:endParaRPr b="1">
              <a:latin typeface="Merriweather"/>
              <a:ea typeface="Merriweather"/>
              <a:cs typeface="Merriweather"/>
              <a:sym typeface="Merriweather"/>
            </a:endParaRPr>
          </a:p>
          <a:p>
            <a:pPr marL="0" lvl="0" indent="0" algn="ctr" rtl="0">
              <a:spcBef>
                <a:spcPts val="0"/>
              </a:spcBef>
              <a:spcAft>
                <a:spcPts val="0"/>
              </a:spcAft>
              <a:buClr>
                <a:srgbClr val="000000"/>
              </a:buClr>
              <a:buSzPts val="1100"/>
              <a:buFont typeface="Arial"/>
              <a:buNone/>
            </a:pPr>
            <a:endParaRPr>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r>
              <a:rPr lang="en">
                <a:latin typeface="Merriweather"/>
                <a:ea typeface="Merriweather"/>
                <a:cs typeface="Merriweather"/>
                <a:sym typeface="Merriweather"/>
              </a:rPr>
              <a:t>The transition from high school to university seemed</a:t>
            </a:r>
            <a:endParaRPr>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r>
              <a:rPr lang="en">
                <a:latin typeface="Merriweather"/>
                <a:ea typeface="Merriweather"/>
                <a:cs typeface="Merriweather"/>
                <a:sym typeface="Merriweather"/>
              </a:rPr>
              <a:t>of high importance to students, and also appears to provoke a great deal of anxiety.</a:t>
            </a:r>
            <a:endParaRPr>
              <a:latin typeface="Merriweather"/>
              <a:ea typeface="Merriweather"/>
              <a:cs typeface="Merriweather"/>
              <a:sym typeface="Merriweather"/>
            </a:endParaRPr>
          </a:p>
          <a:p>
            <a:pPr marL="0" lvl="0" indent="0" algn="l" rtl="0">
              <a:spcBef>
                <a:spcPts val="0"/>
              </a:spcBef>
              <a:spcAft>
                <a:spcPts val="0"/>
              </a:spcAft>
              <a:buNone/>
            </a:pPr>
            <a:endParaRPr>
              <a:latin typeface="Roboto"/>
              <a:ea typeface="Roboto"/>
              <a:cs typeface="Roboto"/>
              <a:sym typeface="Roboto"/>
            </a:endParaRPr>
          </a:p>
        </p:txBody>
      </p:sp>
      <p:sp>
        <p:nvSpPr>
          <p:cNvPr id="98" name="Google Shape;98;p16"/>
          <p:cNvSpPr txBox="1"/>
          <p:nvPr/>
        </p:nvSpPr>
        <p:spPr>
          <a:xfrm>
            <a:off x="150" y="2937575"/>
            <a:ext cx="4572000" cy="1726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100"/>
              <a:buFont typeface="Arial"/>
              <a:buNone/>
            </a:pPr>
            <a:r>
              <a:rPr lang="en" b="1">
                <a:latin typeface="Merriweather"/>
                <a:ea typeface="Merriweather"/>
                <a:cs typeface="Merriweather"/>
                <a:sym typeface="Merriweather"/>
              </a:rPr>
              <a:t>Perceptions and attitudes (19.9%)</a:t>
            </a:r>
            <a:endParaRPr b="1">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r>
              <a:rPr lang="en">
                <a:latin typeface="Merriweather"/>
                <a:ea typeface="Merriweather"/>
                <a:cs typeface="Merriweather"/>
                <a:sym typeface="Merriweather"/>
              </a:rPr>
              <a:t>Student attitudes on academic integrity were mixed. Many students stated that academic dishonesty is disrespectful and unfair to those who act honestly. There was also a strong sense that cheaters and plagiarizers, particularly those who act intentionally, should be punished:</a:t>
            </a:r>
            <a:endParaRPr>
              <a:latin typeface="Merriweather"/>
              <a:ea typeface="Merriweather"/>
              <a:cs typeface="Merriweather"/>
              <a:sym typeface="Merriweather"/>
            </a:endParaRPr>
          </a:p>
          <a:p>
            <a:pPr marL="0" lvl="0" indent="0" algn="ctr" rtl="0">
              <a:spcBef>
                <a:spcPts val="0"/>
              </a:spcBef>
              <a:spcAft>
                <a:spcPts val="0"/>
              </a:spcAft>
              <a:buClr>
                <a:srgbClr val="000000"/>
              </a:buClr>
              <a:buSzPts val="1100"/>
              <a:buFont typeface="Arial"/>
              <a:buNone/>
            </a:pPr>
            <a:endParaRPr>
              <a:latin typeface="Merriweather"/>
              <a:ea typeface="Merriweather"/>
              <a:cs typeface="Merriweather"/>
              <a:sym typeface="Merriweather"/>
            </a:endParaRPr>
          </a:p>
          <a:p>
            <a:pPr marL="0" lvl="0" indent="0" algn="ctr" rtl="0">
              <a:spcBef>
                <a:spcPts val="0"/>
              </a:spcBef>
              <a:spcAft>
                <a:spcPts val="0"/>
              </a:spcAft>
              <a:buClr>
                <a:srgbClr val="000000"/>
              </a:buClr>
              <a:buSzPts val="1100"/>
              <a:buFont typeface="Arial"/>
              <a:buNone/>
            </a:pPr>
            <a:endParaRPr>
              <a:latin typeface="Merriweather"/>
              <a:ea typeface="Merriweather"/>
              <a:cs typeface="Merriweather"/>
              <a:sym typeface="Merriweather"/>
            </a:endParaRPr>
          </a:p>
          <a:p>
            <a:pPr marL="0" lvl="0" indent="0" algn="l" rtl="0">
              <a:spcBef>
                <a:spcPts val="0"/>
              </a:spcBef>
              <a:spcAft>
                <a:spcPts val="0"/>
              </a:spcAft>
              <a:buNone/>
            </a:pPr>
            <a:endParaRPr>
              <a:latin typeface="Roboto"/>
              <a:ea typeface="Roboto"/>
              <a:cs typeface="Roboto"/>
              <a:sym typeface="Roboto"/>
            </a:endParaRPr>
          </a:p>
        </p:txBody>
      </p:sp>
      <p:sp>
        <p:nvSpPr>
          <p:cNvPr id="99" name="Google Shape;99;p16"/>
          <p:cNvSpPr txBox="1"/>
          <p:nvPr/>
        </p:nvSpPr>
        <p:spPr>
          <a:xfrm>
            <a:off x="4923400" y="1211475"/>
            <a:ext cx="3718500" cy="2136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Merriweather"/>
                <a:ea typeface="Merriweather"/>
                <a:cs typeface="Merriweather"/>
                <a:sym typeface="Merriweather"/>
              </a:rPr>
              <a:t>“I was not prepared for the</a:t>
            </a:r>
            <a:endParaRPr>
              <a:latin typeface="Merriweather"/>
              <a:ea typeface="Merriweather"/>
              <a:cs typeface="Merriweather"/>
              <a:sym typeface="Merriweather"/>
            </a:endParaRPr>
          </a:p>
          <a:p>
            <a:pPr marL="0" lvl="0" indent="0" algn="ctr" rtl="0">
              <a:spcBef>
                <a:spcPts val="0"/>
              </a:spcBef>
              <a:spcAft>
                <a:spcPts val="0"/>
              </a:spcAft>
              <a:buNone/>
            </a:pPr>
            <a:r>
              <a:rPr lang="en">
                <a:latin typeface="Merriweather"/>
                <a:ea typeface="Merriweather"/>
                <a:cs typeface="Merriweather"/>
                <a:sym typeface="Merriweather"/>
              </a:rPr>
              <a:t>seriousness of cheating/plagiarizing</a:t>
            </a:r>
            <a:endParaRPr>
              <a:latin typeface="Merriweather"/>
              <a:ea typeface="Merriweather"/>
              <a:cs typeface="Merriweather"/>
              <a:sym typeface="Merriweather"/>
            </a:endParaRPr>
          </a:p>
          <a:p>
            <a:pPr marL="0" lvl="0" indent="0" algn="ctr" rtl="0">
              <a:spcBef>
                <a:spcPts val="0"/>
              </a:spcBef>
              <a:spcAft>
                <a:spcPts val="0"/>
              </a:spcAft>
              <a:buNone/>
            </a:pPr>
            <a:r>
              <a:rPr lang="en">
                <a:latin typeface="Merriweather"/>
                <a:ea typeface="Merriweather"/>
                <a:cs typeface="Merriweather"/>
                <a:sym typeface="Merriweather"/>
              </a:rPr>
              <a:t>that is presented in university.”</a:t>
            </a:r>
            <a:endParaRPr>
              <a:latin typeface="Merriweather"/>
              <a:ea typeface="Merriweather"/>
              <a:cs typeface="Merriweather"/>
              <a:sym typeface="Merriweather"/>
            </a:endParaRPr>
          </a:p>
          <a:p>
            <a:pPr marL="0" lvl="0" indent="0" algn="ctr" rtl="0">
              <a:spcBef>
                <a:spcPts val="0"/>
              </a:spcBef>
              <a:spcAft>
                <a:spcPts val="0"/>
              </a:spcAft>
              <a:buNone/>
            </a:pPr>
            <a:endParaRPr>
              <a:latin typeface="Merriweather"/>
              <a:ea typeface="Merriweather"/>
              <a:cs typeface="Merriweather"/>
              <a:sym typeface="Merriweather"/>
            </a:endParaRPr>
          </a:p>
          <a:p>
            <a:pPr marL="0" lvl="0" indent="0" algn="ctr" rtl="0">
              <a:spcBef>
                <a:spcPts val="0"/>
              </a:spcBef>
              <a:spcAft>
                <a:spcPts val="0"/>
              </a:spcAft>
              <a:buNone/>
            </a:pPr>
            <a:r>
              <a:rPr lang="en">
                <a:latin typeface="Merriweather"/>
                <a:ea typeface="Merriweather"/>
                <a:cs typeface="Merriweather"/>
                <a:sym typeface="Merriweather"/>
              </a:rPr>
              <a:t>“Submitting assignments to Turnitin</a:t>
            </a:r>
            <a:endParaRPr>
              <a:latin typeface="Merriweather"/>
              <a:ea typeface="Merriweather"/>
              <a:cs typeface="Merriweather"/>
              <a:sym typeface="Merriweather"/>
            </a:endParaRPr>
          </a:p>
          <a:p>
            <a:pPr marL="0" lvl="0" indent="0" algn="ctr" rtl="0">
              <a:spcBef>
                <a:spcPts val="0"/>
              </a:spcBef>
              <a:spcAft>
                <a:spcPts val="0"/>
              </a:spcAft>
              <a:buNone/>
            </a:pPr>
            <a:r>
              <a:rPr lang="en">
                <a:latin typeface="Merriweather"/>
                <a:ea typeface="Merriweather"/>
                <a:cs typeface="Merriweather"/>
                <a:sym typeface="Merriweather"/>
              </a:rPr>
              <a:t>makes me extremely nervous,</a:t>
            </a:r>
            <a:endParaRPr>
              <a:latin typeface="Merriweather"/>
              <a:ea typeface="Merriweather"/>
              <a:cs typeface="Merriweather"/>
              <a:sym typeface="Merriweather"/>
            </a:endParaRPr>
          </a:p>
          <a:p>
            <a:pPr marL="0" lvl="0" indent="0" algn="ctr" rtl="0">
              <a:spcBef>
                <a:spcPts val="0"/>
              </a:spcBef>
              <a:spcAft>
                <a:spcPts val="0"/>
              </a:spcAft>
              <a:buNone/>
            </a:pPr>
            <a:r>
              <a:rPr lang="en">
                <a:latin typeface="Merriweather"/>
                <a:ea typeface="Merriweather"/>
                <a:cs typeface="Merriweather"/>
                <a:sym typeface="Merriweather"/>
              </a:rPr>
              <a:t>because I would never intentionally</a:t>
            </a:r>
            <a:endParaRPr>
              <a:latin typeface="Merriweather"/>
              <a:ea typeface="Merriweather"/>
              <a:cs typeface="Merriweather"/>
              <a:sym typeface="Merriweather"/>
            </a:endParaRPr>
          </a:p>
          <a:p>
            <a:pPr marL="0" lvl="0" indent="0" algn="ctr" rtl="0">
              <a:spcBef>
                <a:spcPts val="0"/>
              </a:spcBef>
              <a:spcAft>
                <a:spcPts val="0"/>
              </a:spcAft>
              <a:buNone/>
            </a:pPr>
            <a:r>
              <a:rPr lang="en">
                <a:latin typeface="Merriweather"/>
                <a:ea typeface="Merriweather"/>
                <a:cs typeface="Merriweather"/>
                <a:sym typeface="Merriweather"/>
              </a:rPr>
              <a:t>plagiarize...”</a:t>
            </a:r>
            <a:endParaRPr>
              <a:latin typeface="Merriweather"/>
              <a:ea typeface="Merriweather"/>
              <a:cs typeface="Merriweather"/>
              <a:sym typeface="Merriweather"/>
            </a:endParaRPr>
          </a:p>
          <a:p>
            <a:pPr marL="0" lvl="0" indent="0" algn="ctr" rtl="0">
              <a:spcBef>
                <a:spcPts val="0"/>
              </a:spcBef>
              <a:spcAft>
                <a:spcPts val="0"/>
              </a:spcAft>
              <a:buNone/>
            </a:pPr>
            <a:endParaRPr>
              <a:latin typeface="Merriweather"/>
              <a:ea typeface="Merriweather"/>
              <a:cs typeface="Merriweather"/>
              <a:sym typeface="Merriweather"/>
            </a:endParaRPr>
          </a:p>
          <a:p>
            <a:pPr marL="0" lvl="0" indent="0" algn="l" rtl="0">
              <a:spcBef>
                <a:spcPts val="0"/>
              </a:spcBef>
              <a:spcAft>
                <a:spcPts val="0"/>
              </a:spcAft>
              <a:buNone/>
            </a:pPr>
            <a:endParaRPr>
              <a:latin typeface="Roboto"/>
              <a:ea typeface="Roboto"/>
              <a:cs typeface="Roboto"/>
              <a:sym typeface="Roboto"/>
            </a:endParaRPr>
          </a:p>
        </p:txBody>
      </p:sp>
      <p:sp>
        <p:nvSpPr>
          <p:cNvPr id="100" name="Google Shape;100;p16"/>
          <p:cNvSpPr txBox="1">
            <a:spLocks noGrp="1"/>
          </p:cNvSpPr>
          <p:nvPr>
            <p:ph type="title"/>
          </p:nvPr>
        </p:nvSpPr>
        <p:spPr>
          <a:xfrm>
            <a:off x="4629925" y="81925"/>
            <a:ext cx="4485900" cy="989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Student </a:t>
            </a:r>
            <a:endParaRPr/>
          </a:p>
          <a:p>
            <a:pPr marL="0" lvl="0" indent="0" algn="ctr" rtl="0">
              <a:spcBef>
                <a:spcPts val="0"/>
              </a:spcBef>
              <a:spcAft>
                <a:spcPts val="0"/>
              </a:spcAft>
              <a:buNone/>
            </a:pPr>
            <a:r>
              <a:rPr lang="en"/>
              <a:t>Response</a:t>
            </a:r>
            <a:endParaRPr/>
          </a:p>
        </p:txBody>
      </p:sp>
      <p:sp>
        <p:nvSpPr>
          <p:cNvPr id="101" name="Google Shape;101;p16"/>
          <p:cNvSpPr txBox="1"/>
          <p:nvPr/>
        </p:nvSpPr>
        <p:spPr>
          <a:xfrm>
            <a:off x="5120200" y="3232175"/>
            <a:ext cx="3521700" cy="177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Merriweather"/>
                <a:ea typeface="Merriweather"/>
                <a:cs typeface="Merriweather"/>
                <a:sym typeface="Merriweather"/>
              </a:rPr>
              <a:t>“I just think that it disrespects other</a:t>
            </a:r>
            <a:endParaRPr>
              <a:latin typeface="Merriweather"/>
              <a:ea typeface="Merriweather"/>
              <a:cs typeface="Merriweather"/>
              <a:sym typeface="Merriweather"/>
            </a:endParaRPr>
          </a:p>
          <a:p>
            <a:pPr marL="0" lvl="0" indent="0" algn="ctr" rtl="0">
              <a:spcBef>
                <a:spcPts val="0"/>
              </a:spcBef>
              <a:spcAft>
                <a:spcPts val="0"/>
              </a:spcAft>
              <a:buNone/>
            </a:pPr>
            <a:r>
              <a:rPr lang="en">
                <a:latin typeface="Merriweather"/>
                <a:ea typeface="Merriweather"/>
                <a:cs typeface="Merriweather"/>
                <a:sym typeface="Merriweather"/>
              </a:rPr>
              <a:t>people; for the work that they put into</a:t>
            </a:r>
            <a:endParaRPr>
              <a:latin typeface="Merriweather"/>
              <a:ea typeface="Merriweather"/>
              <a:cs typeface="Merriweather"/>
              <a:sym typeface="Merriweather"/>
            </a:endParaRPr>
          </a:p>
          <a:p>
            <a:pPr marL="0" lvl="0" indent="0" algn="ctr" rtl="0">
              <a:spcBef>
                <a:spcPts val="0"/>
              </a:spcBef>
              <a:spcAft>
                <a:spcPts val="0"/>
              </a:spcAft>
              <a:buNone/>
            </a:pPr>
            <a:r>
              <a:rPr lang="en">
                <a:latin typeface="Merriweather"/>
                <a:ea typeface="Merriweather"/>
                <a:cs typeface="Merriweather"/>
                <a:sym typeface="Merriweather"/>
              </a:rPr>
              <a:t>faking it is just an act of incivility.”</a:t>
            </a:r>
            <a:endParaRPr>
              <a:latin typeface="Merriweather"/>
              <a:ea typeface="Merriweather"/>
              <a:cs typeface="Merriweather"/>
              <a:sym typeface="Merriweather"/>
            </a:endParaRPr>
          </a:p>
          <a:p>
            <a:pPr marL="0" lvl="0" indent="0" algn="ctr" rtl="0">
              <a:spcBef>
                <a:spcPts val="0"/>
              </a:spcBef>
              <a:spcAft>
                <a:spcPts val="0"/>
              </a:spcAft>
              <a:buNone/>
            </a:pPr>
            <a:endParaRPr>
              <a:latin typeface="Merriweather"/>
              <a:ea typeface="Merriweather"/>
              <a:cs typeface="Merriweather"/>
              <a:sym typeface="Merriweather"/>
            </a:endParaRPr>
          </a:p>
          <a:p>
            <a:pPr marL="0" lvl="0" indent="0" algn="ctr" rtl="0">
              <a:spcBef>
                <a:spcPts val="0"/>
              </a:spcBef>
              <a:spcAft>
                <a:spcPts val="0"/>
              </a:spcAft>
              <a:buNone/>
            </a:pPr>
            <a:endParaRPr>
              <a:latin typeface="Merriweather"/>
              <a:ea typeface="Merriweather"/>
              <a:cs typeface="Merriweather"/>
              <a:sym typeface="Merriweather"/>
            </a:endParaRPr>
          </a:p>
          <a:p>
            <a:pPr marL="0" lvl="0" indent="0" algn="l" rtl="0">
              <a:spcBef>
                <a:spcPts val="0"/>
              </a:spcBef>
              <a:spcAft>
                <a:spcPts val="0"/>
              </a:spcAft>
              <a:buNone/>
            </a:pPr>
            <a:r>
              <a:rPr lang="en" sz="1200">
                <a:latin typeface="Merriweather"/>
                <a:ea typeface="Merriweather"/>
                <a:cs typeface="Merriweather"/>
                <a:sym typeface="Merriweather"/>
              </a:rPr>
              <a:t>Data &amp; Research provided by: (Brooks, Marini, &amp; Radue 2012). </a:t>
            </a:r>
            <a:endParaRPr>
              <a:latin typeface="Merriweather"/>
              <a:ea typeface="Merriweather"/>
              <a:cs typeface="Merriweather"/>
              <a:sym typeface="Merriweather"/>
            </a:endParaRPr>
          </a:p>
          <a:p>
            <a:pPr marL="0" lvl="0" indent="0" algn="ctr" rtl="0">
              <a:spcBef>
                <a:spcPts val="0"/>
              </a:spcBef>
              <a:spcAft>
                <a:spcPts val="0"/>
              </a:spcAft>
              <a:buNone/>
            </a:pPr>
            <a:endParaRPr>
              <a:latin typeface="Merriweather"/>
              <a:ea typeface="Merriweather"/>
              <a:cs typeface="Merriweather"/>
              <a:sym typeface="Merriweather"/>
            </a:endParaRPr>
          </a:p>
          <a:p>
            <a:pPr marL="0" lvl="0" indent="0" algn="ctr" rtl="0">
              <a:spcBef>
                <a:spcPts val="0"/>
              </a:spcBef>
              <a:spcAft>
                <a:spcPts val="0"/>
              </a:spcAft>
              <a:buNone/>
            </a:pPr>
            <a:endParaRPr>
              <a:latin typeface="Merriweather"/>
              <a:ea typeface="Merriweather"/>
              <a:cs typeface="Merriweather"/>
              <a:sym typeface="Merriweather"/>
            </a:endParaRPr>
          </a:p>
          <a:p>
            <a:pPr marL="0" lvl="0" indent="0" algn="l" rtl="0">
              <a:spcBef>
                <a:spcPts val="0"/>
              </a:spcBef>
              <a:spcAft>
                <a:spcPts val="0"/>
              </a:spcAft>
              <a:buNone/>
            </a:pPr>
            <a:endParaRPr>
              <a:latin typeface="Roboto"/>
              <a:ea typeface="Roboto"/>
              <a:cs typeface="Roboto"/>
              <a:sym typeface="Roboto"/>
            </a:endParaRPr>
          </a:p>
        </p:txBody>
      </p:sp>
      <p:sp>
        <p:nvSpPr>
          <p:cNvPr id="102" name="Google Shape;102;p16"/>
          <p:cNvSpPr/>
          <p:nvPr/>
        </p:nvSpPr>
        <p:spPr>
          <a:xfrm>
            <a:off x="4168800" y="1818750"/>
            <a:ext cx="806400" cy="4173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16"/>
          <p:cNvSpPr/>
          <p:nvPr/>
        </p:nvSpPr>
        <p:spPr>
          <a:xfrm>
            <a:off x="4168800" y="3347775"/>
            <a:ext cx="806400" cy="4173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4" name="Google Shape;104;p16"/>
          <p:cNvPicPr preferRelativeResize="0"/>
          <p:nvPr/>
        </p:nvPicPr>
        <p:blipFill>
          <a:blip r:embed="rId3">
            <a:alphaModFix/>
          </a:blip>
          <a:stretch>
            <a:fillRect/>
          </a:stretch>
        </p:blipFill>
        <p:spPr>
          <a:xfrm>
            <a:off x="7833559" y="0"/>
            <a:ext cx="1282143" cy="1070999"/>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7"/>
          <p:cNvSpPr txBox="1">
            <a:spLocks noGrp="1"/>
          </p:cNvSpPr>
          <p:nvPr>
            <p:ph type="title"/>
          </p:nvPr>
        </p:nvSpPr>
        <p:spPr>
          <a:xfrm>
            <a:off x="252450" y="0"/>
            <a:ext cx="4045200" cy="107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Data &amp; Evidence</a:t>
            </a:r>
            <a:endParaRPr/>
          </a:p>
        </p:txBody>
      </p:sp>
      <p:sp>
        <p:nvSpPr>
          <p:cNvPr id="110" name="Google Shape;110;p17"/>
          <p:cNvSpPr txBox="1"/>
          <p:nvPr/>
        </p:nvSpPr>
        <p:spPr>
          <a:xfrm>
            <a:off x="252450" y="903738"/>
            <a:ext cx="3875400" cy="177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latin typeface="Merriweather"/>
                <a:ea typeface="Merriweather"/>
                <a:cs typeface="Merriweather"/>
                <a:sym typeface="Merriweather"/>
              </a:rPr>
              <a:t>Academic dishonesty was prevalent among gifted and high-achieving students in this study, with the primary incidents of cheating occurring on homework assignments and exams. Students attributed their motivation for cheating to GPA pressure, peer pressure, and the demands of a heavy workload (Brooks, Marini, &amp; Radue 2012). </a:t>
            </a:r>
            <a:endParaRPr sz="1200">
              <a:latin typeface="Merriweather"/>
              <a:ea typeface="Merriweather"/>
              <a:cs typeface="Merriweather"/>
              <a:sym typeface="Merriweather"/>
            </a:endParaRPr>
          </a:p>
        </p:txBody>
      </p:sp>
      <p:sp>
        <p:nvSpPr>
          <p:cNvPr id="111" name="Google Shape;111;p17"/>
          <p:cNvSpPr txBox="1"/>
          <p:nvPr/>
        </p:nvSpPr>
        <p:spPr>
          <a:xfrm>
            <a:off x="-10950" y="2937575"/>
            <a:ext cx="4572000" cy="1726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100"/>
              <a:buFont typeface="Arial"/>
              <a:buNone/>
            </a:pPr>
            <a:endParaRPr>
              <a:latin typeface="Merriweather"/>
              <a:ea typeface="Merriweather"/>
              <a:cs typeface="Merriweather"/>
              <a:sym typeface="Merriweather"/>
            </a:endParaRPr>
          </a:p>
          <a:p>
            <a:pPr marL="0" lvl="0" indent="0" algn="ctr" rtl="0">
              <a:spcBef>
                <a:spcPts val="0"/>
              </a:spcBef>
              <a:spcAft>
                <a:spcPts val="0"/>
              </a:spcAft>
              <a:buClr>
                <a:srgbClr val="000000"/>
              </a:buClr>
              <a:buSzPts val="1100"/>
              <a:buFont typeface="Arial"/>
              <a:buNone/>
            </a:pPr>
            <a:endParaRPr>
              <a:latin typeface="Merriweather"/>
              <a:ea typeface="Merriweather"/>
              <a:cs typeface="Merriweather"/>
              <a:sym typeface="Merriweather"/>
            </a:endParaRPr>
          </a:p>
          <a:p>
            <a:pPr marL="0" lvl="0" indent="0" algn="l" rtl="0">
              <a:spcBef>
                <a:spcPts val="0"/>
              </a:spcBef>
              <a:spcAft>
                <a:spcPts val="0"/>
              </a:spcAft>
              <a:buNone/>
            </a:pPr>
            <a:endParaRPr>
              <a:latin typeface="Roboto"/>
              <a:ea typeface="Roboto"/>
              <a:cs typeface="Roboto"/>
              <a:sym typeface="Roboto"/>
            </a:endParaRPr>
          </a:p>
        </p:txBody>
      </p:sp>
      <p:sp>
        <p:nvSpPr>
          <p:cNvPr id="112" name="Google Shape;112;p17"/>
          <p:cNvSpPr txBox="1"/>
          <p:nvPr/>
        </p:nvSpPr>
        <p:spPr>
          <a:xfrm>
            <a:off x="330900" y="2527475"/>
            <a:ext cx="3718500" cy="2136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solidFill>
                  <a:srgbClr val="333333"/>
                </a:solidFill>
                <a:latin typeface="Merriweather"/>
                <a:ea typeface="Merriweather"/>
                <a:cs typeface="Merriweather"/>
                <a:sym typeface="Merriweather"/>
              </a:rPr>
              <a:t>The school climate is permeated with high expectations for success among the student body and the faculty; however, these high expectations may be translated into significant stress on the part of students and faculty to meet ever-increasing academic goals in a changing environment that is counter to those expectations: increasing class sizes, reducing budget for resources, declining student socioeconomic status, and declining parental support (Geddes 2011). </a:t>
            </a:r>
            <a:endParaRPr>
              <a:latin typeface="Merriweather"/>
              <a:ea typeface="Merriweather"/>
              <a:cs typeface="Merriweather"/>
              <a:sym typeface="Merriweather"/>
            </a:endParaRPr>
          </a:p>
          <a:p>
            <a:pPr marL="0" lvl="0" indent="0" algn="ctr" rtl="0">
              <a:spcBef>
                <a:spcPts val="0"/>
              </a:spcBef>
              <a:spcAft>
                <a:spcPts val="0"/>
              </a:spcAft>
              <a:buNone/>
            </a:pPr>
            <a:endParaRPr>
              <a:latin typeface="Merriweather"/>
              <a:ea typeface="Merriweather"/>
              <a:cs typeface="Merriweather"/>
              <a:sym typeface="Merriweather"/>
            </a:endParaRPr>
          </a:p>
          <a:p>
            <a:pPr marL="0" lvl="0" indent="0" algn="l" rtl="0">
              <a:spcBef>
                <a:spcPts val="0"/>
              </a:spcBef>
              <a:spcAft>
                <a:spcPts val="0"/>
              </a:spcAft>
              <a:buNone/>
            </a:pPr>
            <a:endParaRPr>
              <a:latin typeface="Roboto"/>
              <a:ea typeface="Roboto"/>
              <a:cs typeface="Roboto"/>
              <a:sym typeface="Roboto"/>
            </a:endParaRPr>
          </a:p>
        </p:txBody>
      </p:sp>
      <p:sp>
        <p:nvSpPr>
          <p:cNvPr id="113" name="Google Shape;113;p17"/>
          <p:cNvSpPr txBox="1"/>
          <p:nvPr/>
        </p:nvSpPr>
        <p:spPr>
          <a:xfrm>
            <a:off x="5120200" y="3232175"/>
            <a:ext cx="3521700" cy="177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Merriweather"/>
              <a:ea typeface="Merriweather"/>
              <a:cs typeface="Merriweather"/>
              <a:sym typeface="Merriweather"/>
            </a:endParaRPr>
          </a:p>
          <a:p>
            <a:pPr marL="0" lvl="0" indent="0" algn="ctr" rtl="0">
              <a:spcBef>
                <a:spcPts val="0"/>
              </a:spcBef>
              <a:spcAft>
                <a:spcPts val="0"/>
              </a:spcAft>
              <a:buNone/>
            </a:pPr>
            <a:endParaRPr>
              <a:latin typeface="Merriweather"/>
              <a:ea typeface="Merriweather"/>
              <a:cs typeface="Merriweather"/>
              <a:sym typeface="Merriweather"/>
            </a:endParaRPr>
          </a:p>
          <a:p>
            <a:pPr marL="0" lvl="0" indent="0" algn="ctr" rtl="0">
              <a:spcBef>
                <a:spcPts val="0"/>
              </a:spcBef>
              <a:spcAft>
                <a:spcPts val="0"/>
              </a:spcAft>
              <a:buNone/>
            </a:pPr>
            <a:endParaRPr>
              <a:latin typeface="Merriweather"/>
              <a:ea typeface="Merriweather"/>
              <a:cs typeface="Merriweather"/>
              <a:sym typeface="Merriweather"/>
            </a:endParaRPr>
          </a:p>
          <a:p>
            <a:pPr marL="0" lvl="0" indent="0" algn="l" rtl="0">
              <a:spcBef>
                <a:spcPts val="0"/>
              </a:spcBef>
              <a:spcAft>
                <a:spcPts val="0"/>
              </a:spcAft>
              <a:buNone/>
            </a:pPr>
            <a:endParaRPr>
              <a:latin typeface="Roboto"/>
              <a:ea typeface="Roboto"/>
              <a:cs typeface="Roboto"/>
              <a:sym typeface="Roboto"/>
            </a:endParaRPr>
          </a:p>
        </p:txBody>
      </p:sp>
      <p:pic>
        <p:nvPicPr>
          <p:cNvPr id="114" name="Google Shape;114;p17"/>
          <p:cNvPicPr preferRelativeResize="0"/>
          <p:nvPr/>
        </p:nvPicPr>
        <p:blipFill>
          <a:blip r:embed="rId3">
            <a:alphaModFix/>
          </a:blip>
          <a:stretch>
            <a:fillRect/>
          </a:stretch>
        </p:blipFill>
        <p:spPr>
          <a:xfrm>
            <a:off x="8455378" y="0"/>
            <a:ext cx="660324" cy="1162756"/>
          </a:xfrm>
          <a:prstGeom prst="rect">
            <a:avLst/>
          </a:prstGeom>
          <a:noFill/>
          <a:ln>
            <a:noFill/>
          </a:ln>
        </p:spPr>
      </p:pic>
      <p:sp>
        <p:nvSpPr>
          <p:cNvPr id="115" name="Google Shape;115;p17"/>
          <p:cNvSpPr txBox="1"/>
          <p:nvPr/>
        </p:nvSpPr>
        <p:spPr>
          <a:xfrm>
            <a:off x="4764156" y="231738"/>
            <a:ext cx="4075044" cy="672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dirty="0" smtClean="0">
                <a:latin typeface="Roboto"/>
                <a:ea typeface="Roboto"/>
                <a:cs typeface="Roboto"/>
                <a:sym typeface="Roboto"/>
              </a:rPr>
              <a:t>Education </a:t>
            </a:r>
            <a:r>
              <a:rPr lang="en" sz="1800" dirty="0">
                <a:latin typeface="Roboto"/>
                <a:ea typeface="Roboto"/>
                <a:cs typeface="Roboto"/>
                <a:sym typeface="Roboto"/>
              </a:rPr>
              <a:t>Leader Responsibilities: </a:t>
            </a:r>
            <a:endParaRPr sz="1800" dirty="0">
              <a:latin typeface="Roboto"/>
              <a:ea typeface="Roboto"/>
              <a:cs typeface="Roboto"/>
              <a:sym typeface="Roboto"/>
            </a:endParaRPr>
          </a:p>
        </p:txBody>
      </p:sp>
      <p:sp>
        <p:nvSpPr>
          <p:cNvPr id="116" name="Google Shape;116;p17"/>
          <p:cNvSpPr txBox="1"/>
          <p:nvPr/>
        </p:nvSpPr>
        <p:spPr>
          <a:xfrm>
            <a:off x="4931250" y="1082475"/>
            <a:ext cx="4075200" cy="377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latin typeface="Roboto"/>
                <a:ea typeface="Roboto"/>
                <a:cs typeface="Roboto"/>
                <a:sym typeface="Roboto"/>
              </a:rPr>
              <a:t>PSEL Standard 8: Effective educational leaders engage families and the community in a meaningful, reciprocal, and mutually beneficial ways to promote each student’s academic success and well-being. </a:t>
            </a:r>
            <a:endParaRPr dirty="0">
              <a:latin typeface="Roboto"/>
              <a:ea typeface="Roboto"/>
              <a:cs typeface="Roboto"/>
              <a:sym typeface="Roboto"/>
            </a:endParaRPr>
          </a:p>
          <a:p>
            <a:pPr marL="0" lvl="0" indent="0" algn="l" rtl="0">
              <a:spcBef>
                <a:spcPts val="0"/>
              </a:spcBef>
              <a:spcAft>
                <a:spcPts val="0"/>
              </a:spcAft>
              <a:buNone/>
            </a:pPr>
            <a:endParaRPr dirty="0">
              <a:latin typeface="Roboto"/>
              <a:ea typeface="Roboto"/>
              <a:cs typeface="Roboto"/>
              <a:sym typeface="Roboto"/>
            </a:endParaRPr>
          </a:p>
          <a:p>
            <a:pPr marL="457200" lvl="0" indent="-317500" algn="l" rtl="0">
              <a:spcBef>
                <a:spcPts val="0"/>
              </a:spcBef>
              <a:spcAft>
                <a:spcPts val="0"/>
              </a:spcAft>
              <a:buSzPts val="1400"/>
              <a:buFont typeface="Roboto"/>
              <a:buChar char="-"/>
            </a:pPr>
            <a:r>
              <a:rPr lang="en" dirty="0">
                <a:latin typeface="Roboto"/>
                <a:ea typeface="Roboto"/>
                <a:cs typeface="Roboto"/>
                <a:sym typeface="Roboto"/>
              </a:rPr>
              <a:t>Build productive relationships that lead to increased student learning and an improved school, rather than concentrating only on family and community engagement. </a:t>
            </a:r>
            <a:endParaRPr dirty="0">
              <a:latin typeface="Roboto"/>
              <a:ea typeface="Roboto"/>
              <a:cs typeface="Roboto"/>
              <a:sym typeface="Roboto"/>
            </a:endParaRPr>
          </a:p>
          <a:p>
            <a:pPr marL="457200" lvl="0" indent="-317500" algn="l" rtl="0">
              <a:spcBef>
                <a:spcPts val="0"/>
              </a:spcBef>
              <a:spcAft>
                <a:spcPts val="0"/>
              </a:spcAft>
              <a:buSzPts val="1400"/>
              <a:buFont typeface="Roboto"/>
              <a:buChar char="-"/>
            </a:pPr>
            <a:r>
              <a:rPr lang="en" dirty="0">
                <a:latin typeface="Roboto"/>
                <a:ea typeface="Roboto"/>
                <a:cs typeface="Roboto"/>
                <a:sym typeface="Roboto"/>
              </a:rPr>
              <a:t>Encouragement of two-way communication and maintaining a presence in the community as specific ways to collect meaningful data and input. </a:t>
            </a:r>
            <a:endParaRPr dirty="0">
              <a:latin typeface="Roboto"/>
              <a:ea typeface="Roboto"/>
              <a:cs typeface="Roboto"/>
              <a:sym typeface="Robot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8"/>
          <p:cNvSpPr txBox="1">
            <a:spLocks noGrp="1"/>
          </p:cNvSpPr>
          <p:nvPr>
            <p:ph type="title"/>
          </p:nvPr>
        </p:nvSpPr>
        <p:spPr>
          <a:xfrm>
            <a:off x="330325" y="210425"/>
            <a:ext cx="8222100" cy="101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Steps to Educate Students</a:t>
            </a:r>
            <a:endParaRPr/>
          </a:p>
        </p:txBody>
      </p:sp>
      <p:sp>
        <p:nvSpPr>
          <p:cNvPr id="122" name="Google Shape;122;p18"/>
          <p:cNvSpPr txBox="1"/>
          <p:nvPr/>
        </p:nvSpPr>
        <p:spPr>
          <a:xfrm>
            <a:off x="0" y="1223225"/>
            <a:ext cx="4154100" cy="3495300"/>
          </a:xfrm>
          <a:prstGeom prst="rect">
            <a:avLst/>
          </a:prstGeom>
          <a:noFill/>
          <a:ln>
            <a:noFill/>
          </a:ln>
        </p:spPr>
        <p:txBody>
          <a:bodyPr spcFirstLastPara="1" wrap="square" lIns="91425" tIns="91425" rIns="91425" bIns="91425" anchor="t" anchorCtr="0">
            <a:noAutofit/>
          </a:bodyPr>
          <a:lstStyle/>
          <a:p>
            <a:pPr marL="457200" lvl="0" indent="-304800" algn="l" rtl="0">
              <a:spcBef>
                <a:spcPts val="0"/>
              </a:spcBef>
              <a:spcAft>
                <a:spcPts val="0"/>
              </a:spcAft>
              <a:buSzPts val="1200"/>
              <a:buFont typeface="Merriweather"/>
              <a:buChar char="-"/>
            </a:pPr>
            <a:r>
              <a:rPr lang="en" sz="1200">
                <a:latin typeface="Merriweather"/>
                <a:ea typeface="Merriweather"/>
                <a:cs typeface="Merriweather"/>
                <a:sym typeface="Merriweather"/>
              </a:rPr>
              <a:t>Provide appropriate and substantive consequences for academic dishonesty behavior, by making academic</a:t>
            </a:r>
            <a:endParaRPr sz="1200">
              <a:latin typeface="Merriweather"/>
              <a:ea typeface="Merriweather"/>
              <a:cs typeface="Merriweather"/>
              <a:sym typeface="Merriweather"/>
            </a:endParaRPr>
          </a:p>
          <a:p>
            <a:pPr marL="457200" lvl="0" indent="0" algn="l" rtl="0">
              <a:spcBef>
                <a:spcPts val="0"/>
              </a:spcBef>
              <a:spcAft>
                <a:spcPts val="0"/>
              </a:spcAft>
              <a:buNone/>
            </a:pPr>
            <a:r>
              <a:rPr lang="en" sz="1200">
                <a:latin typeface="Merriweather"/>
                <a:ea typeface="Merriweather"/>
                <a:cs typeface="Merriweather"/>
                <a:sym typeface="Merriweather"/>
              </a:rPr>
              <a:t>honesty and civility part of the curriculum and evaluation. For</a:t>
            </a:r>
            <a:endParaRPr sz="1200">
              <a:latin typeface="Merriweather"/>
              <a:ea typeface="Merriweather"/>
              <a:cs typeface="Merriweather"/>
              <a:sym typeface="Merriweather"/>
            </a:endParaRPr>
          </a:p>
          <a:p>
            <a:pPr marL="457200" lvl="0" indent="0" algn="l" rtl="0">
              <a:spcBef>
                <a:spcPts val="0"/>
              </a:spcBef>
              <a:spcAft>
                <a:spcPts val="0"/>
              </a:spcAft>
              <a:buNone/>
            </a:pPr>
            <a:r>
              <a:rPr lang="en" sz="1200">
                <a:latin typeface="Merriweather"/>
                <a:ea typeface="Merriweather"/>
                <a:cs typeface="Merriweather"/>
                <a:sym typeface="Merriweather"/>
              </a:rPr>
              <a:t>example, essay assignments could</a:t>
            </a:r>
            <a:endParaRPr sz="1200">
              <a:latin typeface="Merriweather"/>
              <a:ea typeface="Merriweather"/>
              <a:cs typeface="Merriweather"/>
              <a:sym typeface="Merriweather"/>
            </a:endParaRPr>
          </a:p>
          <a:p>
            <a:pPr marL="0" lvl="0" indent="457200" algn="l" rtl="0">
              <a:spcBef>
                <a:spcPts val="0"/>
              </a:spcBef>
              <a:spcAft>
                <a:spcPts val="0"/>
              </a:spcAft>
              <a:buClr>
                <a:srgbClr val="000000"/>
              </a:buClr>
              <a:buSzPts val="1100"/>
              <a:buFont typeface="Arial"/>
              <a:buNone/>
            </a:pPr>
            <a:r>
              <a:rPr lang="en" sz="1200">
                <a:latin typeface="Merriweather"/>
                <a:ea typeface="Merriweather"/>
                <a:cs typeface="Merriweather"/>
                <a:sym typeface="Merriweather"/>
              </a:rPr>
              <a:t>include a component requiring</a:t>
            </a:r>
            <a:endParaRPr sz="1200">
              <a:latin typeface="Merriweather"/>
              <a:ea typeface="Merriweather"/>
              <a:cs typeface="Merriweather"/>
              <a:sym typeface="Merriweather"/>
            </a:endParaRPr>
          </a:p>
          <a:p>
            <a:pPr marL="0" lvl="0" indent="457200" algn="l" rtl="0">
              <a:spcBef>
                <a:spcPts val="0"/>
              </a:spcBef>
              <a:spcAft>
                <a:spcPts val="0"/>
              </a:spcAft>
              <a:buClr>
                <a:srgbClr val="000000"/>
              </a:buClr>
              <a:buSzPts val="1100"/>
              <a:buFont typeface="Arial"/>
              <a:buNone/>
            </a:pPr>
            <a:r>
              <a:rPr lang="en" sz="1200">
                <a:latin typeface="Merriweather"/>
                <a:ea typeface="Merriweather"/>
                <a:cs typeface="Merriweather"/>
                <a:sym typeface="Merriweather"/>
              </a:rPr>
              <a:t>students to reflect and explain how</a:t>
            </a:r>
            <a:endParaRPr sz="1200">
              <a:latin typeface="Merriweather"/>
              <a:ea typeface="Merriweather"/>
              <a:cs typeface="Merriweather"/>
              <a:sym typeface="Merriweather"/>
            </a:endParaRPr>
          </a:p>
          <a:p>
            <a:pPr marL="0" lvl="0" indent="457200" algn="l" rtl="0">
              <a:spcBef>
                <a:spcPts val="0"/>
              </a:spcBef>
              <a:spcAft>
                <a:spcPts val="0"/>
              </a:spcAft>
              <a:buClr>
                <a:srgbClr val="000000"/>
              </a:buClr>
              <a:buSzPts val="1100"/>
              <a:buFont typeface="Arial"/>
              <a:buNone/>
            </a:pPr>
            <a:r>
              <a:rPr lang="en" sz="1200">
                <a:latin typeface="Merriweather"/>
                <a:ea typeface="Merriweather"/>
                <a:cs typeface="Merriweather"/>
                <a:sym typeface="Merriweather"/>
              </a:rPr>
              <a:t>the topics of integrity and civility</a:t>
            </a:r>
            <a:endParaRPr sz="1200">
              <a:latin typeface="Merriweather"/>
              <a:ea typeface="Merriweather"/>
              <a:cs typeface="Merriweather"/>
              <a:sym typeface="Merriweather"/>
            </a:endParaRPr>
          </a:p>
          <a:p>
            <a:pPr marL="0" lvl="0" indent="457200" algn="l" rtl="0">
              <a:spcBef>
                <a:spcPts val="0"/>
              </a:spcBef>
              <a:spcAft>
                <a:spcPts val="0"/>
              </a:spcAft>
              <a:buNone/>
            </a:pPr>
            <a:r>
              <a:rPr lang="en" sz="1200">
                <a:latin typeface="Merriweather"/>
                <a:ea typeface="Merriweather"/>
                <a:cs typeface="Merriweather"/>
                <a:sym typeface="Merriweather"/>
              </a:rPr>
              <a:t>have relevance to them.</a:t>
            </a:r>
            <a:endParaRPr sz="1200">
              <a:latin typeface="Merriweather"/>
              <a:ea typeface="Merriweather"/>
              <a:cs typeface="Merriweather"/>
              <a:sym typeface="Merriweather"/>
            </a:endParaRPr>
          </a:p>
          <a:p>
            <a:pPr marL="0" lvl="0" indent="0" algn="l" rtl="0">
              <a:spcBef>
                <a:spcPts val="0"/>
              </a:spcBef>
              <a:spcAft>
                <a:spcPts val="0"/>
              </a:spcAft>
              <a:buNone/>
            </a:pPr>
            <a:endParaRPr sz="1200">
              <a:latin typeface="Merriweather"/>
              <a:ea typeface="Merriweather"/>
              <a:cs typeface="Merriweather"/>
              <a:sym typeface="Merriweather"/>
            </a:endParaRPr>
          </a:p>
          <a:p>
            <a:pPr marL="457200" lvl="0" indent="-304800" algn="l" rtl="0">
              <a:spcBef>
                <a:spcPts val="0"/>
              </a:spcBef>
              <a:spcAft>
                <a:spcPts val="0"/>
              </a:spcAft>
              <a:buSzPts val="1200"/>
              <a:buFont typeface="Merriweather"/>
              <a:buChar char="-"/>
            </a:pPr>
            <a:r>
              <a:rPr lang="en" sz="1200">
                <a:latin typeface="Merriweather"/>
                <a:ea typeface="Merriweather"/>
                <a:cs typeface="Merriweather"/>
                <a:sym typeface="Merriweather"/>
              </a:rPr>
              <a:t>Model academically honest behavior</a:t>
            </a:r>
            <a:endParaRPr sz="1200">
              <a:latin typeface="Merriweather"/>
              <a:ea typeface="Merriweather"/>
              <a:cs typeface="Merriweather"/>
              <a:sym typeface="Merriweather"/>
            </a:endParaRPr>
          </a:p>
          <a:p>
            <a:pPr marL="0" lvl="0" indent="457200" algn="l" rtl="0">
              <a:spcBef>
                <a:spcPts val="0"/>
              </a:spcBef>
              <a:spcAft>
                <a:spcPts val="0"/>
              </a:spcAft>
              <a:buClr>
                <a:srgbClr val="000000"/>
              </a:buClr>
              <a:buSzPts val="1100"/>
              <a:buFont typeface="Arial"/>
              <a:buNone/>
            </a:pPr>
            <a:r>
              <a:rPr lang="en" sz="1200">
                <a:latin typeface="Merriweather"/>
                <a:ea typeface="Merriweather"/>
                <a:cs typeface="Merriweather"/>
                <a:sym typeface="Merriweather"/>
              </a:rPr>
              <a:t>and include regular discussions on</a:t>
            </a:r>
            <a:endParaRPr sz="1200">
              <a:latin typeface="Merriweather"/>
              <a:ea typeface="Merriweather"/>
              <a:cs typeface="Merriweather"/>
              <a:sym typeface="Merriweather"/>
            </a:endParaRPr>
          </a:p>
          <a:p>
            <a:pPr marL="0" lvl="0" indent="457200" algn="l" rtl="0">
              <a:spcBef>
                <a:spcPts val="0"/>
              </a:spcBef>
              <a:spcAft>
                <a:spcPts val="0"/>
              </a:spcAft>
              <a:buClr>
                <a:srgbClr val="000000"/>
              </a:buClr>
              <a:buSzPts val="1100"/>
              <a:buFont typeface="Arial"/>
              <a:buNone/>
            </a:pPr>
            <a:r>
              <a:rPr lang="en" sz="1200">
                <a:latin typeface="Merriweather"/>
                <a:ea typeface="Merriweather"/>
                <a:cs typeface="Merriweather"/>
                <a:sym typeface="Merriweather"/>
              </a:rPr>
              <a:t>ethical behavior and acting with</a:t>
            </a:r>
            <a:endParaRPr sz="1200">
              <a:latin typeface="Merriweather"/>
              <a:ea typeface="Merriweather"/>
              <a:cs typeface="Merriweather"/>
              <a:sym typeface="Merriweather"/>
            </a:endParaRPr>
          </a:p>
          <a:p>
            <a:pPr marL="0" lvl="0" indent="457200" algn="l" rtl="0">
              <a:spcBef>
                <a:spcPts val="0"/>
              </a:spcBef>
              <a:spcAft>
                <a:spcPts val="0"/>
              </a:spcAft>
              <a:buClr>
                <a:srgbClr val="000000"/>
              </a:buClr>
              <a:buSzPts val="1100"/>
              <a:buFont typeface="Arial"/>
              <a:buNone/>
            </a:pPr>
            <a:r>
              <a:rPr lang="en" sz="1200">
                <a:latin typeface="Merriweather"/>
                <a:ea typeface="Merriweather"/>
                <a:cs typeface="Merriweather"/>
                <a:sym typeface="Merriweather"/>
              </a:rPr>
              <a:t>integrity throughout the year.</a:t>
            </a:r>
            <a:endParaRPr sz="1200">
              <a:latin typeface="Merriweather"/>
              <a:ea typeface="Merriweather"/>
              <a:cs typeface="Merriweather"/>
              <a:sym typeface="Merriweather"/>
            </a:endParaRPr>
          </a:p>
          <a:p>
            <a:pPr marL="0" lvl="0" indent="457200" algn="l" rtl="0">
              <a:spcBef>
                <a:spcPts val="0"/>
              </a:spcBef>
              <a:spcAft>
                <a:spcPts val="0"/>
              </a:spcAft>
              <a:buClr>
                <a:srgbClr val="000000"/>
              </a:buClr>
              <a:buSzPts val="1100"/>
              <a:buFont typeface="Arial"/>
              <a:buNone/>
            </a:pPr>
            <a:endParaRPr sz="1200">
              <a:latin typeface="Merriweather"/>
              <a:ea typeface="Merriweather"/>
              <a:cs typeface="Merriweather"/>
              <a:sym typeface="Merriweather"/>
            </a:endParaRPr>
          </a:p>
          <a:p>
            <a:pPr marL="457200" lvl="0" indent="-304800" algn="l" rtl="0">
              <a:spcBef>
                <a:spcPts val="0"/>
              </a:spcBef>
              <a:spcAft>
                <a:spcPts val="0"/>
              </a:spcAft>
              <a:buSzPts val="1200"/>
              <a:buFont typeface="Merriweather"/>
              <a:buChar char="-"/>
            </a:pPr>
            <a:r>
              <a:rPr lang="en" sz="1200">
                <a:latin typeface="Merriweather"/>
                <a:ea typeface="Merriweather"/>
                <a:cs typeface="Merriweather"/>
                <a:sym typeface="Merriweather"/>
              </a:rPr>
              <a:t>Provide students and parents with information on expectations and how to cite properly. </a:t>
            </a:r>
            <a:endParaRPr sz="1200">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endParaRPr>
              <a:latin typeface="Merriweather"/>
              <a:ea typeface="Merriweather"/>
              <a:cs typeface="Merriweather"/>
              <a:sym typeface="Merriweather"/>
            </a:endParaRPr>
          </a:p>
        </p:txBody>
      </p:sp>
      <p:pic>
        <p:nvPicPr>
          <p:cNvPr id="123" name="Google Shape;123;p18"/>
          <p:cNvPicPr preferRelativeResize="0"/>
          <p:nvPr/>
        </p:nvPicPr>
        <p:blipFill>
          <a:blip r:embed="rId3">
            <a:alphaModFix/>
          </a:blip>
          <a:stretch>
            <a:fillRect/>
          </a:stretch>
        </p:blipFill>
        <p:spPr>
          <a:xfrm>
            <a:off x="7053950" y="65300"/>
            <a:ext cx="1959424" cy="1636751"/>
          </a:xfrm>
          <a:prstGeom prst="rect">
            <a:avLst/>
          </a:prstGeom>
          <a:noFill/>
          <a:ln>
            <a:noFill/>
          </a:ln>
        </p:spPr>
      </p:pic>
      <p:sp>
        <p:nvSpPr>
          <p:cNvPr id="124" name="Google Shape;124;p18"/>
          <p:cNvSpPr txBox="1"/>
          <p:nvPr/>
        </p:nvSpPr>
        <p:spPr>
          <a:xfrm>
            <a:off x="4154000" y="1274300"/>
            <a:ext cx="4245300" cy="3741900"/>
          </a:xfrm>
          <a:prstGeom prst="rect">
            <a:avLst/>
          </a:prstGeom>
          <a:noFill/>
          <a:ln>
            <a:noFill/>
          </a:ln>
        </p:spPr>
        <p:txBody>
          <a:bodyPr spcFirstLastPara="1" wrap="square" lIns="91425" tIns="91425" rIns="91425" bIns="91425" anchor="t" anchorCtr="0">
            <a:noAutofit/>
          </a:bodyPr>
          <a:lstStyle/>
          <a:p>
            <a:pPr marL="457200" lvl="0" indent="-304800" algn="l" rtl="0">
              <a:spcBef>
                <a:spcPts val="0"/>
              </a:spcBef>
              <a:spcAft>
                <a:spcPts val="0"/>
              </a:spcAft>
              <a:buSzPts val="1200"/>
              <a:buFont typeface="Merriweather"/>
              <a:buChar char="-"/>
            </a:pPr>
            <a:r>
              <a:rPr lang="en" sz="1200">
                <a:latin typeface="Merriweather"/>
                <a:ea typeface="Merriweather"/>
                <a:cs typeface="Merriweather"/>
                <a:sym typeface="Merriweather"/>
              </a:rPr>
              <a:t>Provide consistent discipline in</a:t>
            </a:r>
            <a:endParaRPr sz="1200">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r>
              <a:rPr lang="en" sz="1200">
                <a:latin typeface="Merriweather"/>
                <a:ea typeface="Merriweather"/>
                <a:cs typeface="Merriweather"/>
                <a:sym typeface="Merriweather"/>
              </a:rPr>
              <a:t>           response to breaches of academic</a:t>
            </a:r>
            <a:endParaRPr sz="1200">
              <a:latin typeface="Merriweather"/>
              <a:ea typeface="Merriweather"/>
              <a:cs typeface="Merriweather"/>
              <a:sym typeface="Merriweather"/>
            </a:endParaRPr>
          </a:p>
          <a:p>
            <a:pPr marL="0" lvl="0" indent="0" algn="l" rtl="0">
              <a:spcBef>
                <a:spcPts val="0"/>
              </a:spcBef>
              <a:spcAft>
                <a:spcPts val="0"/>
              </a:spcAft>
              <a:buNone/>
            </a:pPr>
            <a:r>
              <a:rPr lang="en" sz="1200">
                <a:latin typeface="Merriweather"/>
                <a:ea typeface="Merriweather"/>
                <a:cs typeface="Merriweather"/>
                <a:sym typeface="Merriweather"/>
              </a:rPr>
              <a:t>           integrity policy: Upon disciplining, provide an </a:t>
            </a:r>
            <a:endParaRPr sz="1200">
              <a:latin typeface="Merriweather"/>
              <a:ea typeface="Merriweather"/>
              <a:cs typeface="Merriweather"/>
              <a:sym typeface="Merriweather"/>
            </a:endParaRPr>
          </a:p>
          <a:p>
            <a:pPr marL="0" lvl="0" indent="0" algn="l" rtl="0">
              <a:spcBef>
                <a:spcPts val="0"/>
              </a:spcBef>
              <a:spcAft>
                <a:spcPts val="0"/>
              </a:spcAft>
              <a:buNone/>
            </a:pPr>
            <a:r>
              <a:rPr lang="en" sz="1200">
                <a:latin typeface="Merriweather"/>
                <a:ea typeface="Merriweather"/>
                <a:cs typeface="Merriweather"/>
                <a:sym typeface="Merriweather"/>
              </a:rPr>
              <a:t>           educational component on prevention of a </a:t>
            </a:r>
            <a:endParaRPr sz="1200">
              <a:latin typeface="Merriweather"/>
              <a:ea typeface="Merriweather"/>
              <a:cs typeface="Merriweather"/>
              <a:sym typeface="Merriweather"/>
            </a:endParaRPr>
          </a:p>
          <a:p>
            <a:pPr marL="0" lvl="0" indent="0" algn="l" rtl="0">
              <a:spcBef>
                <a:spcPts val="0"/>
              </a:spcBef>
              <a:spcAft>
                <a:spcPts val="0"/>
              </a:spcAft>
              <a:buNone/>
            </a:pPr>
            <a:r>
              <a:rPr lang="en" sz="1200">
                <a:latin typeface="Merriweather"/>
                <a:ea typeface="Merriweather"/>
                <a:cs typeface="Merriweather"/>
                <a:sym typeface="Merriweather"/>
              </a:rPr>
              <a:t>           secondary occurrence. </a:t>
            </a:r>
            <a:endParaRPr sz="1200">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endParaRPr sz="1200">
              <a:latin typeface="Merriweather"/>
              <a:ea typeface="Merriweather"/>
              <a:cs typeface="Merriweather"/>
              <a:sym typeface="Merriweather"/>
            </a:endParaRPr>
          </a:p>
          <a:p>
            <a:pPr marL="457200" lvl="0" indent="-304800" algn="l" rtl="0">
              <a:spcBef>
                <a:spcPts val="0"/>
              </a:spcBef>
              <a:spcAft>
                <a:spcPts val="0"/>
              </a:spcAft>
              <a:buSzPts val="1200"/>
              <a:buFont typeface="Merriweather"/>
              <a:buChar char="-"/>
            </a:pPr>
            <a:r>
              <a:rPr lang="en" sz="1200">
                <a:latin typeface="Merriweather"/>
                <a:ea typeface="Merriweather"/>
                <a:cs typeface="Merriweather"/>
                <a:sym typeface="Merriweather"/>
              </a:rPr>
              <a:t>Share the meaning of</a:t>
            </a:r>
            <a:endParaRPr sz="1200">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r>
              <a:rPr lang="en" sz="1200">
                <a:latin typeface="Merriweather"/>
                <a:ea typeface="Merriweather"/>
                <a:cs typeface="Merriweather"/>
                <a:sym typeface="Merriweather"/>
              </a:rPr>
              <a:t>           academic integrity and</a:t>
            </a:r>
            <a:endParaRPr sz="1200">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r>
              <a:rPr lang="en" sz="1200">
                <a:latin typeface="Merriweather"/>
                <a:ea typeface="Merriweather"/>
                <a:cs typeface="Merriweather"/>
                <a:sym typeface="Merriweather"/>
              </a:rPr>
              <a:t>           provide a consistent message across</a:t>
            </a:r>
            <a:endParaRPr sz="1200">
              <a:latin typeface="Merriweather"/>
              <a:ea typeface="Merriweather"/>
              <a:cs typeface="Merriweather"/>
              <a:sym typeface="Merriweather"/>
            </a:endParaRPr>
          </a:p>
          <a:p>
            <a:pPr marL="0" lvl="0" indent="0" algn="l" rtl="0">
              <a:spcBef>
                <a:spcPts val="0"/>
              </a:spcBef>
              <a:spcAft>
                <a:spcPts val="0"/>
              </a:spcAft>
              <a:buNone/>
            </a:pPr>
            <a:r>
              <a:rPr lang="en" sz="1200">
                <a:latin typeface="Merriweather"/>
                <a:ea typeface="Merriweather"/>
                <a:cs typeface="Merriweather"/>
                <a:sym typeface="Merriweather"/>
              </a:rPr>
              <a:t>           the community - Inform parents through PTO</a:t>
            </a:r>
            <a:endParaRPr sz="1200">
              <a:latin typeface="Merriweather"/>
              <a:ea typeface="Merriweather"/>
              <a:cs typeface="Merriweather"/>
              <a:sym typeface="Merriweather"/>
            </a:endParaRPr>
          </a:p>
          <a:p>
            <a:pPr marL="0" lvl="0" indent="0" algn="l" rtl="0">
              <a:spcBef>
                <a:spcPts val="0"/>
              </a:spcBef>
              <a:spcAft>
                <a:spcPts val="0"/>
              </a:spcAft>
              <a:buNone/>
            </a:pPr>
            <a:r>
              <a:rPr lang="en" sz="1200">
                <a:latin typeface="Merriweather"/>
                <a:ea typeface="Merriweather"/>
                <a:cs typeface="Merriweather"/>
                <a:sym typeface="Merriweather"/>
              </a:rPr>
              <a:t>           meetings, orientations for incoming students, </a:t>
            </a:r>
            <a:endParaRPr sz="1200">
              <a:latin typeface="Merriweather"/>
              <a:ea typeface="Merriweather"/>
              <a:cs typeface="Merriweather"/>
              <a:sym typeface="Merriweather"/>
            </a:endParaRPr>
          </a:p>
          <a:p>
            <a:pPr marL="0" lvl="0" indent="0" algn="l" rtl="0">
              <a:spcBef>
                <a:spcPts val="0"/>
              </a:spcBef>
              <a:spcAft>
                <a:spcPts val="0"/>
              </a:spcAft>
              <a:buNone/>
            </a:pPr>
            <a:r>
              <a:rPr lang="en" sz="1200">
                <a:latin typeface="Merriweather"/>
                <a:ea typeface="Merriweather"/>
                <a:cs typeface="Merriweather"/>
                <a:sym typeface="Merriweather"/>
              </a:rPr>
              <a:t>           and informational Steam meetings. </a:t>
            </a:r>
            <a:endParaRPr sz="1200">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endParaRPr sz="1200">
              <a:latin typeface="Merriweather"/>
              <a:ea typeface="Merriweather"/>
              <a:cs typeface="Merriweather"/>
              <a:sym typeface="Merriweather"/>
            </a:endParaRPr>
          </a:p>
          <a:p>
            <a:pPr marL="457200" lvl="0" indent="-304800" algn="l" rtl="0">
              <a:spcBef>
                <a:spcPts val="0"/>
              </a:spcBef>
              <a:spcAft>
                <a:spcPts val="0"/>
              </a:spcAft>
              <a:buSzPts val="1200"/>
              <a:buFont typeface="Merriweather"/>
              <a:buChar char="-"/>
            </a:pPr>
            <a:r>
              <a:rPr lang="en" sz="1200">
                <a:latin typeface="Merriweather"/>
                <a:ea typeface="Merriweather"/>
                <a:cs typeface="Merriweather"/>
                <a:sym typeface="Merriweather"/>
              </a:rPr>
              <a:t>Place the focus on prevention by</a:t>
            </a:r>
            <a:endParaRPr sz="1200">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r>
              <a:rPr lang="en" sz="1200">
                <a:latin typeface="Merriweather"/>
                <a:ea typeface="Merriweather"/>
                <a:cs typeface="Merriweather"/>
                <a:sym typeface="Merriweather"/>
              </a:rPr>
              <a:t>           providing and promoting programs</a:t>
            </a:r>
            <a:endParaRPr sz="1200">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r>
              <a:rPr lang="en" sz="1200">
                <a:latin typeface="Merriweather"/>
                <a:ea typeface="Merriweather"/>
                <a:cs typeface="Merriweather"/>
                <a:sym typeface="Merriweather"/>
              </a:rPr>
              <a:t>           designed to help students achieve</a:t>
            </a:r>
            <a:endParaRPr sz="1200">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r>
              <a:rPr lang="en" sz="1200">
                <a:latin typeface="Merriweather"/>
                <a:ea typeface="Merriweather"/>
                <a:cs typeface="Merriweather"/>
                <a:sym typeface="Merriweather"/>
              </a:rPr>
              <a:t>           academic success.</a:t>
            </a:r>
            <a:endParaRPr sz="1200">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endParaRPr>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endParaRPr>
              <a:latin typeface="Merriweather"/>
              <a:ea typeface="Merriweather"/>
              <a:cs typeface="Merriweather"/>
              <a:sym typeface="Merriweather"/>
            </a:endParaRPr>
          </a:p>
          <a:p>
            <a:pPr marL="0" lvl="0" indent="0" algn="l" rtl="0">
              <a:spcBef>
                <a:spcPts val="0"/>
              </a:spcBef>
              <a:spcAft>
                <a:spcPts val="0"/>
              </a:spcAft>
              <a:buClr>
                <a:srgbClr val="000000"/>
              </a:buClr>
              <a:buSzPts val="1100"/>
              <a:buFont typeface="Arial"/>
              <a:buNone/>
            </a:pPr>
            <a:r>
              <a:rPr lang="en" sz="1000">
                <a:latin typeface="Merriweather"/>
                <a:ea typeface="Merriweather"/>
                <a:cs typeface="Merriweather"/>
                <a:sym typeface="Merriweather"/>
              </a:rPr>
              <a:t>Resources &amp; Research: (Brooks, Marini, &amp; Radue 2012).</a:t>
            </a:r>
            <a:r>
              <a:rPr lang="en" sz="1200">
                <a:latin typeface="Merriweather"/>
                <a:ea typeface="Merriweather"/>
                <a:cs typeface="Merriweather"/>
                <a:sym typeface="Merriweather"/>
              </a:rPr>
              <a:t> </a:t>
            </a:r>
            <a:endParaRPr>
              <a:latin typeface="Merriweather"/>
              <a:ea typeface="Merriweather"/>
              <a:cs typeface="Merriweather"/>
              <a:sym typeface="Merriweathe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19"/>
          <p:cNvSpPr txBox="1">
            <a:spLocks noGrp="1"/>
          </p:cNvSpPr>
          <p:nvPr>
            <p:ph type="title"/>
          </p:nvPr>
        </p:nvSpPr>
        <p:spPr>
          <a:xfrm>
            <a:off x="134375" y="262675"/>
            <a:ext cx="8222100" cy="1012800"/>
          </a:xfrm>
          <a:prstGeom prst="rect">
            <a:avLst/>
          </a:prstGeom>
        </p:spPr>
        <p:txBody>
          <a:bodyPr spcFirstLastPara="1" wrap="square" lIns="91425" tIns="91425" rIns="91425" bIns="91425" anchor="ctr" anchorCtr="0">
            <a:noAutofit/>
          </a:bodyPr>
          <a:lstStyle/>
          <a:p>
            <a:pPr marL="0" lvl="0" indent="0" algn="l" rtl="0">
              <a:lnSpc>
                <a:spcPct val="115000"/>
              </a:lnSpc>
              <a:spcBef>
                <a:spcPts val="400"/>
              </a:spcBef>
              <a:spcAft>
                <a:spcPts val="0"/>
              </a:spcAft>
              <a:buNone/>
            </a:pPr>
            <a:r>
              <a:rPr lang="en" sz="2000" dirty="0">
                <a:solidFill>
                  <a:srgbClr val="000000"/>
                </a:solidFill>
                <a:latin typeface="Merriweather"/>
                <a:ea typeface="Merriweather"/>
                <a:cs typeface="Merriweather"/>
                <a:sym typeface="Merriweather"/>
              </a:rPr>
              <a:t>			</a:t>
            </a:r>
            <a:r>
              <a:rPr lang="en" sz="2000" dirty="0" smtClean="0">
                <a:solidFill>
                  <a:srgbClr val="000000"/>
                </a:solidFill>
                <a:latin typeface="Merriweather"/>
                <a:ea typeface="Merriweather"/>
                <a:cs typeface="Merriweather"/>
                <a:sym typeface="Merriweather"/>
              </a:rPr>
              <a:t>What </a:t>
            </a:r>
            <a:r>
              <a:rPr lang="en" sz="2000" dirty="0">
                <a:solidFill>
                  <a:srgbClr val="000000"/>
                </a:solidFill>
                <a:latin typeface="Merriweather"/>
                <a:ea typeface="Merriweather"/>
                <a:cs typeface="Merriweather"/>
                <a:sym typeface="Merriweather"/>
              </a:rPr>
              <a:t>Defines Plagiarism:</a:t>
            </a:r>
            <a:endParaRPr sz="2000" dirty="0">
              <a:solidFill>
                <a:srgbClr val="000000"/>
              </a:solidFill>
              <a:latin typeface="Merriweather"/>
              <a:ea typeface="Merriweather"/>
              <a:cs typeface="Merriweather"/>
              <a:sym typeface="Merriweather"/>
            </a:endParaRPr>
          </a:p>
          <a:p>
            <a:pPr marL="0" lvl="0" indent="0" algn="ctr" rtl="0">
              <a:lnSpc>
                <a:spcPct val="115000"/>
              </a:lnSpc>
              <a:spcBef>
                <a:spcPts val="400"/>
              </a:spcBef>
              <a:spcAft>
                <a:spcPts val="0"/>
              </a:spcAft>
              <a:buClr>
                <a:srgbClr val="000000"/>
              </a:buClr>
              <a:buSzPts val="1100"/>
              <a:buFont typeface="Arial"/>
              <a:buNone/>
            </a:pPr>
            <a:r>
              <a:rPr lang="en" sz="2000" dirty="0">
                <a:solidFill>
                  <a:srgbClr val="000000"/>
                </a:solidFill>
                <a:latin typeface="Merriweather"/>
                <a:ea typeface="Merriweather"/>
                <a:cs typeface="Merriweather"/>
                <a:sym typeface="Merriweather"/>
              </a:rPr>
              <a:t>Violations of Academic Ethics</a:t>
            </a:r>
            <a:endParaRPr sz="2000" dirty="0">
              <a:solidFill>
                <a:srgbClr val="000000"/>
              </a:solidFill>
              <a:latin typeface="Merriweather"/>
              <a:ea typeface="Merriweather"/>
              <a:cs typeface="Merriweather"/>
              <a:sym typeface="Merriweather"/>
            </a:endParaRPr>
          </a:p>
          <a:p>
            <a:pPr marL="0" lvl="0" indent="0" algn="ctr" rtl="0">
              <a:lnSpc>
                <a:spcPct val="115000"/>
              </a:lnSpc>
              <a:spcBef>
                <a:spcPts val="400"/>
              </a:spcBef>
              <a:spcAft>
                <a:spcPts val="0"/>
              </a:spcAft>
              <a:buClr>
                <a:srgbClr val="000000"/>
              </a:buClr>
              <a:buSzPts val="1100"/>
              <a:buFont typeface="Arial"/>
              <a:buNone/>
            </a:pPr>
            <a:r>
              <a:rPr lang="en" sz="1000" dirty="0">
                <a:solidFill>
                  <a:srgbClr val="000000"/>
                </a:solidFill>
                <a:latin typeface="Merriweather"/>
                <a:ea typeface="Merriweather"/>
                <a:cs typeface="Merriweather"/>
                <a:sym typeface="Merriweather"/>
              </a:rPr>
              <a:t>The following definitions are not meant to be comprehensive or exclusive</a:t>
            </a:r>
            <a:endParaRPr dirty="0"/>
          </a:p>
        </p:txBody>
      </p:sp>
      <p:sp>
        <p:nvSpPr>
          <p:cNvPr id="130" name="Google Shape;130;p19"/>
          <p:cNvSpPr txBox="1"/>
          <p:nvPr/>
        </p:nvSpPr>
        <p:spPr>
          <a:xfrm>
            <a:off x="574775" y="1275475"/>
            <a:ext cx="7929300" cy="3061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rgbClr val="000000"/>
              </a:buClr>
              <a:buSzPts val="1100"/>
              <a:buFont typeface="Arial"/>
              <a:buNone/>
            </a:pPr>
            <a:endParaRPr sz="1200">
              <a:latin typeface="Merriweather"/>
              <a:ea typeface="Merriweather"/>
              <a:cs typeface="Merriweather"/>
              <a:sym typeface="Merriweather"/>
            </a:endParaRPr>
          </a:p>
          <a:p>
            <a:pPr marL="0" lvl="0" indent="0" algn="l" rtl="0">
              <a:lnSpc>
                <a:spcPct val="115000"/>
              </a:lnSpc>
              <a:spcBef>
                <a:spcPts val="400"/>
              </a:spcBef>
              <a:spcAft>
                <a:spcPts val="0"/>
              </a:spcAft>
              <a:buClr>
                <a:srgbClr val="000000"/>
              </a:buClr>
              <a:buSzPts val="1100"/>
              <a:buFont typeface="Arial"/>
              <a:buNone/>
            </a:pPr>
            <a:r>
              <a:rPr lang="en" sz="1600" i="1">
                <a:latin typeface="Merriweather"/>
                <a:ea typeface="Merriweather"/>
                <a:cs typeface="Merriweather"/>
                <a:sym typeface="Merriweather"/>
              </a:rPr>
              <a:t>Plagiarism</a:t>
            </a:r>
            <a:endParaRPr sz="1600" i="1">
              <a:latin typeface="Merriweather"/>
              <a:ea typeface="Merriweather"/>
              <a:cs typeface="Merriweather"/>
              <a:sym typeface="Merriweather"/>
            </a:endParaRPr>
          </a:p>
          <a:p>
            <a:pPr marL="457200" lvl="0" indent="-317500" algn="l" rtl="0">
              <a:lnSpc>
                <a:spcPct val="115000"/>
              </a:lnSpc>
              <a:spcBef>
                <a:spcPts val="400"/>
              </a:spcBef>
              <a:spcAft>
                <a:spcPts val="0"/>
              </a:spcAft>
              <a:buSzPts val="1400"/>
              <a:buFont typeface="Merriweather"/>
              <a:buAutoNum type="arabicPeriod"/>
            </a:pPr>
            <a:r>
              <a:rPr lang="en" sz="800">
                <a:solidFill>
                  <a:srgbClr val="2DA2BF"/>
                </a:solidFill>
                <a:latin typeface="Merriweather"/>
                <a:ea typeface="Merriweather"/>
                <a:cs typeface="Merriweather"/>
                <a:sym typeface="Merriweather"/>
              </a:rPr>
              <a:t>•</a:t>
            </a:r>
            <a:r>
              <a:rPr lang="en" sz="1200">
                <a:latin typeface="Merriweather"/>
                <a:ea typeface="Merriweather"/>
                <a:cs typeface="Merriweather"/>
                <a:sym typeface="Merriweather"/>
              </a:rPr>
              <a:t>Taking someone else’s assignment or portion of an assignment and submitting it as your own</a:t>
            </a:r>
            <a:endParaRPr sz="1200">
              <a:latin typeface="Merriweather"/>
              <a:ea typeface="Merriweather"/>
              <a:cs typeface="Merriweather"/>
              <a:sym typeface="Merriweather"/>
            </a:endParaRPr>
          </a:p>
          <a:p>
            <a:pPr marL="457200" lvl="0" indent="-317500" algn="l" rtl="0">
              <a:lnSpc>
                <a:spcPct val="115000"/>
              </a:lnSpc>
              <a:spcBef>
                <a:spcPts val="0"/>
              </a:spcBef>
              <a:spcAft>
                <a:spcPts val="0"/>
              </a:spcAft>
              <a:buSzPts val="1400"/>
              <a:buFont typeface="Merriweather"/>
              <a:buAutoNum type="arabicPeriod"/>
            </a:pPr>
            <a:r>
              <a:rPr lang="en" sz="1200">
                <a:latin typeface="Merriweather"/>
                <a:ea typeface="Merriweather"/>
                <a:cs typeface="Merriweather"/>
                <a:sym typeface="Merriweather"/>
              </a:rPr>
              <a:t>Submitting material written by someone else or rephrasing the ideas of another without giving the author’s name or source</a:t>
            </a:r>
            <a:endParaRPr sz="1200">
              <a:latin typeface="Merriweather"/>
              <a:ea typeface="Merriweather"/>
              <a:cs typeface="Merriweather"/>
              <a:sym typeface="Merriweather"/>
            </a:endParaRPr>
          </a:p>
          <a:p>
            <a:pPr marL="457200" lvl="0" indent="-317500" algn="l" rtl="0">
              <a:lnSpc>
                <a:spcPct val="115000"/>
              </a:lnSpc>
              <a:spcBef>
                <a:spcPts val="0"/>
              </a:spcBef>
              <a:spcAft>
                <a:spcPts val="0"/>
              </a:spcAft>
              <a:buSzPts val="1400"/>
              <a:buFont typeface="Merriweather"/>
              <a:buAutoNum type="arabicPeriod"/>
            </a:pPr>
            <a:r>
              <a:rPr lang="en" sz="1200">
                <a:latin typeface="Merriweather"/>
                <a:ea typeface="Merriweather"/>
                <a:cs typeface="Merriweather"/>
                <a:sym typeface="Merriweather"/>
              </a:rPr>
              <a:t>Presenting the work of tutors, parents, siblings, or friends as your own</a:t>
            </a:r>
            <a:endParaRPr sz="1200">
              <a:latin typeface="Merriweather"/>
              <a:ea typeface="Merriweather"/>
              <a:cs typeface="Merriweather"/>
              <a:sym typeface="Merriweather"/>
            </a:endParaRPr>
          </a:p>
          <a:p>
            <a:pPr marL="457200" lvl="0" indent="-317500" algn="l" rtl="0">
              <a:lnSpc>
                <a:spcPct val="115000"/>
              </a:lnSpc>
              <a:spcBef>
                <a:spcPts val="0"/>
              </a:spcBef>
              <a:spcAft>
                <a:spcPts val="0"/>
              </a:spcAft>
              <a:buSzPts val="1400"/>
              <a:buFont typeface="Merriweather"/>
              <a:buAutoNum type="arabicPeriod"/>
            </a:pPr>
            <a:r>
              <a:rPr lang="en" sz="1200">
                <a:latin typeface="Merriweather"/>
                <a:ea typeface="Merriweather"/>
                <a:cs typeface="Merriweather"/>
                <a:sym typeface="Merriweather"/>
              </a:rPr>
              <a:t>Submitting purchased papers as your own</a:t>
            </a:r>
            <a:endParaRPr sz="1200">
              <a:latin typeface="Merriweather"/>
              <a:ea typeface="Merriweather"/>
              <a:cs typeface="Merriweather"/>
              <a:sym typeface="Merriweather"/>
            </a:endParaRPr>
          </a:p>
          <a:p>
            <a:pPr marL="457200" lvl="0" indent="-317500" algn="l" rtl="0">
              <a:lnSpc>
                <a:spcPct val="115000"/>
              </a:lnSpc>
              <a:spcBef>
                <a:spcPts val="0"/>
              </a:spcBef>
              <a:spcAft>
                <a:spcPts val="0"/>
              </a:spcAft>
              <a:buSzPts val="1400"/>
              <a:buFont typeface="Merriweather"/>
              <a:buAutoNum type="arabicPeriod"/>
            </a:pPr>
            <a:r>
              <a:rPr lang="en" sz="1200">
                <a:latin typeface="Merriweather"/>
                <a:ea typeface="Merriweather"/>
                <a:cs typeface="Merriweather"/>
                <a:sym typeface="Merriweather"/>
              </a:rPr>
              <a:t>Submitting papers from the internet written by someone else as your own</a:t>
            </a:r>
            <a:endParaRPr sz="1200">
              <a:latin typeface="Merriweather"/>
              <a:ea typeface="Merriweather"/>
              <a:cs typeface="Merriweather"/>
              <a:sym typeface="Merriweather"/>
            </a:endParaRPr>
          </a:p>
          <a:p>
            <a:pPr marL="457200" lvl="0" indent="-317500" algn="l" rtl="0">
              <a:lnSpc>
                <a:spcPct val="115000"/>
              </a:lnSpc>
              <a:spcBef>
                <a:spcPts val="0"/>
              </a:spcBef>
              <a:spcAft>
                <a:spcPts val="0"/>
              </a:spcAft>
              <a:buSzPts val="1400"/>
              <a:buFont typeface="Merriweather"/>
              <a:buAutoNum type="arabicPeriod"/>
            </a:pPr>
            <a:r>
              <a:rPr lang="en" sz="1200">
                <a:latin typeface="Merriweather"/>
                <a:ea typeface="Merriweather"/>
                <a:cs typeface="Merriweather"/>
                <a:sym typeface="Merriweather"/>
              </a:rPr>
              <a:t>Supporting plagiarism by providing your work to others, whether you believe it will be copied or not</a:t>
            </a:r>
            <a:endParaRPr sz="1800">
              <a:latin typeface="Merriweather"/>
              <a:ea typeface="Merriweather"/>
              <a:cs typeface="Merriweather"/>
              <a:sym typeface="Merriweather"/>
            </a:endParaRPr>
          </a:p>
          <a:p>
            <a:pPr marL="0" lvl="0" indent="0" algn="l" rtl="0">
              <a:spcBef>
                <a:spcPts val="0"/>
              </a:spcBef>
              <a:spcAft>
                <a:spcPts val="0"/>
              </a:spcAft>
              <a:buNone/>
            </a:pPr>
            <a:r>
              <a:rPr lang="en" sz="1800">
                <a:latin typeface="Merriweather"/>
                <a:ea typeface="Merriweather"/>
                <a:cs typeface="Merriweather"/>
                <a:sym typeface="Merriweather"/>
              </a:rPr>
              <a:t>				</a:t>
            </a:r>
            <a:r>
              <a:rPr lang="en" sz="1000">
                <a:latin typeface="Merriweather"/>
                <a:ea typeface="Merriweather"/>
                <a:cs typeface="Merriweather"/>
                <a:sym typeface="Merriweather"/>
              </a:rPr>
              <a:t>(Resource Provided by Mr. Kevin McCann: Toms River High School East Assistant Principal)</a:t>
            </a:r>
            <a:endParaRPr sz="1000">
              <a:latin typeface="Merriweather"/>
              <a:ea typeface="Merriweather"/>
              <a:cs typeface="Merriweather"/>
              <a:sym typeface="Merriweather"/>
            </a:endParaRPr>
          </a:p>
        </p:txBody>
      </p:sp>
      <p:pic>
        <p:nvPicPr>
          <p:cNvPr id="131" name="Google Shape;131;p19"/>
          <p:cNvPicPr preferRelativeResize="0"/>
          <p:nvPr/>
        </p:nvPicPr>
        <p:blipFill>
          <a:blip r:embed="rId3">
            <a:alphaModFix/>
          </a:blip>
          <a:stretch>
            <a:fillRect/>
          </a:stretch>
        </p:blipFill>
        <p:spPr>
          <a:xfrm>
            <a:off x="7184575" y="76875"/>
            <a:ext cx="1959424" cy="1636751"/>
          </a:xfrm>
          <a:prstGeom prst="rect">
            <a:avLst/>
          </a:prstGeom>
          <a:noFill/>
          <a:ln>
            <a:noFill/>
          </a:ln>
        </p:spPr>
      </p:pic>
      <p:sp>
        <p:nvSpPr>
          <p:cNvPr id="132" name="Google Shape;132;p19"/>
          <p:cNvSpPr/>
          <p:nvPr/>
        </p:nvSpPr>
        <p:spPr>
          <a:xfrm>
            <a:off x="236500" y="455575"/>
            <a:ext cx="1254000" cy="6270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0"/>
          <p:cNvSpPr txBox="1">
            <a:spLocks noGrp="1"/>
          </p:cNvSpPr>
          <p:nvPr>
            <p:ph type="title"/>
          </p:nvPr>
        </p:nvSpPr>
        <p:spPr>
          <a:xfrm>
            <a:off x="162675" y="262675"/>
            <a:ext cx="8222100" cy="1012800"/>
          </a:xfrm>
          <a:prstGeom prst="rect">
            <a:avLst/>
          </a:prstGeom>
        </p:spPr>
        <p:txBody>
          <a:bodyPr spcFirstLastPara="1" wrap="square" lIns="91425" tIns="91425" rIns="91425" bIns="91425" anchor="ctr" anchorCtr="0">
            <a:noAutofit/>
          </a:bodyPr>
          <a:lstStyle/>
          <a:p>
            <a:pPr marL="0" lvl="0" indent="0" algn="ctr" rtl="0">
              <a:lnSpc>
                <a:spcPct val="115000"/>
              </a:lnSpc>
              <a:spcBef>
                <a:spcPts val="400"/>
              </a:spcBef>
              <a:spcAft>
                <a:spcPts val="0"/>
              </a:spcAft>
              <a:buNone/>
            </a:pPr>
            <a:r>
              <a:rPr lang="en" sz="2000">
                <a:solidFill>
                  <a:srgbClr val="000000"/>
                </a:solidFill>
                <a:latin typeface="Merriweather"/>
                <a:ea typeface="Merriweather"/>
                <a:cs typeface="Merriweather"/>
                <a:sym typeface="Merriweather"/>
              </a:rPr>
              <a:t>What Defines Cheating?</a:t>
            </a:r>
            <a:endParaRPr sz="2000">
              <a:solidFill>
                <a:srgbClr val="000000"/>
              </a:solidFill>
              <a:latin typeface="Merriweather"/>
              <a:ea typeface="Merriweather"/>
              <a:cs typeface="Merriweather"/>
              <a:sym typeface="Merriweather"/>
            </a:endParaRPr>
          </a:p>
          <a:p>
            <a:pPr marL="0" lvl="0" indent="0" algn="ctr" rtl="0">
              <a:lnSpc>
                <a:spcPct val="115000"/>
              </a:lnSpc>
              <a:spcBef>
                <a:spcPts val="400"/>
              </a:spcBef>
              <a:spcAft>
                <a:spcPts val="0"/>
              </a:spcAft>
              <a:buNone/>
            </a:pPr>
            <a:r>
              <a:rPr lang="en" sz="2000">
                <a:solidFill>
                  <a:srgbClr val="000000"/>
                </a:solidFill>
                <a:latin typeface="Merriweather"/>
                <a:ea typeface="Merriweather"/>
                <a:cs typeface="Merriweather"/>
                <a:sym typeface="Merriweather"/>
              </a:rPr>
              <a:t>Violations of Academic Ethics</a:t>
            </a:r>
            <a:endParaRPr sz="2000">
              <a:solidFill>
                <a:srgbClr val="000000"/>
              </a:solidFill>
              <a:latin typeface="Merriweather"/>
              <a:ea typeface="Merriweather"/>
              <a:cs typeface="Merriweather"/>
              <a:sym typeface="Merriweather"/>
            </a:endParaRPr>
          </a:p>
          <a:p>
            <a:pPr marL="0" lvl="0" indent="0" algn="ctr" rtl="0">
              <a:lnSpc>
                <a:spcPct val="115000"/>
              </a:lnSpc>
              <a:spcBef>
                <a:spcPts val="400"/>
              </a:spcBef>
              <a:spcAft>
                <a:spcPts val="0"/>
              </a:spcAft>
              <a:buNone/>
            </a:pPr>
            <a:r>
              <a:rPr lang="en" sz="1000">
                <a:solidFill>
                  <a:srgbClr val="000000"/>
                </a:solidFill>
                <a:latin typeface="Merriweather"/>
                <a:ea typeface="Merriweather"/>
                <a:cs typeface="Merriweather"/>
                <a:sym typeface="Merriweather"/>
              </a:rPr>
              <a:t>The following definitions are not meant to be comprehensive or exclusive</a:t>
            </a:r>
            <a:endParaRPr/>
          </a:p>
        </p:txBody>
      </p:sp>
      <p:sp>
        <p:nvSpPr>
          <p:cNvPr id="138" name="Google Shape;138;p20"/>
          <p:cNvSpPr txBox="1"/>
          <p:nvPr/>
        </p:nvSpPr>
        <p:spPr>
          <a:xfrm>
            <a:off x="229425" y="1130400"/>
            <a:ext cx="8567400" cy="4013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400"/>
              </a:spcBef>
              <a:spcAft>
                <a:spcPts val="0"/>
              </a:spcAft>
              <a:buClr>
                <a:srgbClr val="000000"/>
              </a:buClr>
              <a:buSzPts val="1100"/>
              <a:buFont typeface="Arial"/>
              <a:buNone/>
            </a:pPr>
            <a:r>
              <a:rPr lang="en" sz="1600" i="1">
                <a:latin typeface="Merriweather"/>
                <a:ea typeface="Merriweather"/>
                <a:cs typeface="Merriweather"/>
                <a:sym typeface="Merriweather"/>
              </a:rPr>
              <a:t>Cheating</a:t>
            </a:r>
            <a:endParaRPr sz="1600" i="1">
              <a:latin typeface="Merriweather"/>
              <a:ea typeface="Merriweather"/>
              <a:cs typeface="Merriweather"/>
              <a:sym typeface="Merriweather"/>
            </a:endParaRPr>
          </a:p>
          <a:p>
            <a:pPr marL="457200" lvl="0" indent="-317500" algn="l" rtl="0">
              <a:lnSpc>
                <a:spcPct val="115000"/>
              </a:lnSpc>
              <a:spcBef>
                <a:spcPts val="400"/>
              </a:spcBef>
              <a:spcAft>
                <a:spcPts val="0"/>
              </a:spcAft>
              <a:buSzPts val="1400"/>
              <a:buFont typeface="Merriweather"/>
              <a:buAutoNum type="arabicPeriod"/>
            </a:pPr>
            <a:r>
              <a:rPr lang="en" sz="800">
                <a:solidFill>
                  <a:srgbClr val="2DA2BF"/>
                </a:solidFill>
                <a:latin typeface="Merriweather"/>
                <a:ea typeface="Merriweather"/>
                <a:cs typeface="Merriweather"/>
                <a:sym typeface="Merriweather"/>
              </a:rPr>
              <a:t>•</a:t>
            </a:r>
            <a:r>
              <a:rPr lang="en" sz="1200">
                <a:latin typeface="Merriweather"/>
                <a:ea typeface="Merriweather"/>
                <a:cs typeface="Merriweather"/>
                <a:sym typeface="Merriweather"/>
              </a:rPr>
              <a:t>Copying, faxing, emailing, or in any way duplicating assignments that are turned in, wholly or in part, as original work</a:t>
            </a:r>
            <a:endParaRPr sz="1200">
              <a:latin typeface="Merriweather"/>
              <a:ea typeface="Merriweather"/>
              <a:cs typeface="Merriweather"/>
              <a:sym typeface="Merriweather"/>
            </a:endParaRPr>
          </a:p>
          <a:p>
            <a:pPr marL="457200" lvl="0" indent="-317500" algn="l" rtl="0">
              <a:lnSpc>
                <a:spcPct val="115000"/>
              </a:lnSpc>
              <a:spcBef>
                <a:spcPts val="0"/>
              </a:spcBef>
              <a:spcAft>
                <a:spcPts val="0"/>
              </a:spcAft>
              <a:buSzPts val="1400"/>
              <a:buFont typeface="Merriweather"/>
              <a:buAutoNum type="arabicPeriod"/>
            </a:pPr>
            <a:r>
              <a:rPr lang="en" sz="1200">
                <a:latin typeface="Merriweather"/>
                <a:ea typeface="Merriweather"/>
                <a:cs typeface="Merriweather"/>
                <a:sym typeface="Merriweather"/>
              </a:rPr>
              <a:t>Exchanging assignments with other students, either handwritten or computer generated, whether you believe they will be copied or not</a:t>
            </a:r>
            <a:endParaRPr sz="1200">
              <a:latin typeface="Merriweather"/>
              <a:ea typeface="Merriweather"/>
              <a:cs typeface="Merriweather"/>
              <a:sym typeface="Merriweather"/>
            </a:endParaRPr>
          </a:p>
          <a:p>
            <a:pPr marL="457200" lvl="0" indent="-317500" algn="l" rtl="0">
              <a:lnSpc>
                <a:spcPct val="115000"/>
              </a:lnSpc>
              <a:spcBef>
                <a:spcPts val="0"/>
              </a:spcBef>
              <a:spcAft>
                <a:spcPts val="0"/>
              </a:spcAft>
              <a:buSzPts val="1400"/>
              <a:buFont typeface="Merriweather"/>
              <a:buAutoNum type="arabicPeriod"/>
            </a:pPr>
            <a:r>
              <a:rPr lang="en" sz="1200">
                <a:latin typeface="Merriweather"/>
                <a:ea typeface="Merriweather"/>
                <a:cs typeface="Merriweather"/>
                <a:sym typeface="Merriweather"/>
              </a:rPr>
              <a:t>Using any form of artificial memory aid during tests or quizzes without the expressed permission of the instructor</a:t>
            </a:r>
            <a:endParaRPr sz="1200">
              <a:latin typeface="Merriweather"/>
              <a:ea typeface="Merriweather"/>
              <a:cs typeface="Merriweather"/>
              <a:sym typeface="Merriweather"/>
            </a:endParaRPr>
          </a:p>
          <a:p>
            <a:pPr marL="457200" lvl="0" indent="-317500" algn="l" rtl="0">
              <a:lnSpc>
                <a:spcPct val="115000"/>
              </a:lnSpc>
              <a:spcBef>
                <a:spcPts val="0"/>
              </a:spcBef>
              <a:spcAft>
                <a:spcPts val="0"/>
              </a:spcAft>
              <a:buSzPts val="1400"/>
              <a:buFont typeface="Merriweather"/>
              <a:buAutoNum type="arabicPeriod"/>
            </a:pPr>
            <a:r>
              <a:rPr lang="en" sz="800">
                <a:solidFill>
                  <a:srgbClr val="2DA2BF"/>
                </a:solidFill>
                <a:latin typeface="Merriweather"/>
                <a:ea typeface="Merriweather"/>
                <a:cs typeface="Merriweather"/>
                <a:sym typeface="Merriweather"/>
              </a:rPr>
              <a:t>•</a:t>
            </a:r>
            <a:r>
              <a:rPr lang="en" sz="1200">
                <a:latin typeface="Merriweather"/>
                <a:ea typeface="Merriweather"/>
                <a:cs typeface="Merriweather"/>
                <a:sym typeface="Merriweather"/>
              </a:rPr>
              <a:t>Using a computer or other means to translate an assignment from one language into another language and submitting it as an original work</a:t>
            </a:r>
            <a:endParaRPr sz="1200">
              <a:latin typeface="Merriweather"/>
              <a:ea typeface="Merriweather"/>
              <a:cs typeface="Merriweather"/>
              <a:sym typeface="Merriweather"/>
            </a:endParaRPr>
          </a:p>
          <a:p>
            <a:pPr marL="457200" lvl="0" indent="-317500" algn="l" rtl="0">
              <a:lnSpc>
                <a:spcPct val="115000"/>
              </a:lnSpc>
              <a:spcBef>
                <a:spcPts val="0"/>
              </a:spcBef>
              <a:spcAft>
                <a:spcPts val="0"/>
              </a:spcAft>
              <a:buSzPts val="1400"/>
              <a:buFont typeface="Merriweather"/>
              <a:buAutoNum type="arabicPeriod"/>
            </a:pPr>
            <a:r>
              <a:rPr lang="en" sz="1200">
                <a:latin typeface="Merriweather"/>
                <a:ea typeface="Merriweather"/>
                <a:cs typeface="Merriweather"/>
                <a:sym typeface="Merriweather"/>
              </a:rPr>
              <a:t>Giving or receiving answers during tests or quizzes</a:t>
            </a:r>
            <a:endParaRPr sz="1200">
              <a:latin typeface="Merriweather"/>
              <a:ea typeface="Merriweather"/>
              <a:cs typeface="Merriweather"/>
              <a:sym typeface="Merriweather"/>
            </a:endParaRPr>
          </a:p>
          <a:p>
            <a:pPr marL="457200" lvl="0" indent="-317500" algn="l" rtl="0">
              <a:lnSpc>
                <a:spcPct val="115000"/>
              </a:lnSpc>
              <a:spcBef>
                <a:spcPts val="0"/>
              </a:spcBef>
              <a:spcAft>
                <a:spcPts val="0"/>
              </a:spcAft>
              <a:buSzPts val="1400"/>
              <a:buFont typeface="Merriweather"/>
              <a:buAutoNum type="arabicPeriod"/>
            </a:pPr>
            <a:r>
              <a:rPr lang="en" sz="800">
                <a:solidFill>
                  <a:srgbClr val="2DA2BF"/>
                </a:solidFill>
                <a:latin typeface="Merriweather"/>
                <a:ea typeface="Merriweather"/>
                <a:cs typeface="Merriweather"/>
                <a:sym typeface="Merriweather"/>
              </a:rPr>
              <a:t>•</a:t>
            </a:r>
            <a:r>
              <a:rPr lang="en" sz="1200">
                <a:latin typeface="Merriweather"/>
                <a:ea typeface="Merriweather"/>
                <a:cs typeface="Merriweather"/>
                <a:sym typeface="Merriweather"/>
              </a:rPr>
              <a:t>Taking credit for group work when you have not contributed an equal or appropriate share toward the final result</a:t>
            </a:r>
            <a:endParaRPr sz="1200">
              <a:latin typeface="Merriweather"/>
              <a:ea typeface="Merriweather"/>
              <a:cs typeface="Merriweather"/>
              <a:sym typeface="Merriweather"/>
            </a:endParaRPr>
          </a:p>
          <a:p>
            <a:pPr marL="457200" lvl="0" indent="-317500" algn="l" rtl="0">
              <a:lnSpc>
                <a:spcPct val="115000"/>
              </a:lnSpc>
              <a:spcBef>
                <a:spcPts val="0"/>
              </a:spcBef>
              <a:spcAft>
                <a:spcPts val="0"/>
              </a:spcAft>
              <a:buSzPts val="1400"/>
              <a:buFont typeface="Merriweather"/>
              <a:buAutoNum type="arabicPeriod"/>
            </a:pPr>
            <a:r>
              <a:rPr lang="en" sz="1200">
                <a:latin typeface="Merriweather"/>
                <a:ea typeface="Merriweather"/>
                <a:cs typeface="Merriweather"/>
                <a:sym typeface="Merriweather"/>
              </a:rPr>
              <a:t>Accessing a test or quiz for the purpose of determining the questions in advance of its administration</a:t>
            </a:r>
            <a:endParaRPr sz="1200">
              <a:latin typeface="Merriweather"/>
              <a:ea typeface="Merriweather"/>
              <a:cs typeface="Merriweather"/>
              <a:sym typeface="Merriweather"/>
            </a:endParaRPr>
          </a:p>
          <a:p>
            <a:pPr marL="457200" lvl="0" indent="-317500" algn="l" rtl="0">
              <a:lnSpc>
                <a:spcPct val="115000"/>
              </a:lnSpc>
              <a:spcBef>
                <a:spcPts val="0"/>
              </a:spcBef>
              <a:spcAft>
                <a:spcPts val="0"/>
              </a:spcAft>
              <a:buSzPts val="1400"/>
              <a:buFont typeface="Merriweather"/>
              <a:buAutoNum type="arabicPeriod"/>
            </a:pPr>
            <a:r>
              <a:rPr lang="en" sz="1200">
                <a:latin typeface="Merriweather"/>
                <a:ea typeface="Merriweather"/>
                <a:cs typeface="Merriweather"/>
                <a:sym typeface="Merriweather"/>
              </a:rPr>
              <a:t>Using summaries/commentaries in lieu of reading the assigned materials</a:t>
            </a:r>
            <a:endParaRPr sz="1200">
              <a:latin typeface="Merriweather"/>
              <a:ea typeface="Merriweather"/>
              <a:cs typeface="Merriweather"/>
              <a:sym typeface="Merriweather"/>
            </a:endParaRPr>
          </a:p>
          <a:p>
            <a:pPr marL="457200" lvl="0" indent="-317500" algn="l" rtl="0">
              <a:lnSpc>
                <a:spcPct val="115000"/>
              </a:lnSpc>
              <a:spcBef>
                <a:spcPts val="0"/>
              </a:spcBef>
              <a:spcAft>
                <a:spcPts val="0"/>
              </a:spcAft>
              <a:buSzPts val="1400"/>
              <a:buFont typeface="Merriweather"/>
              <a:buAutoNum type="arabicPeriod"/>
            </a:pPr>
            <a:r>
              <a:rPr lang="en" sz="1200">
                <a:latin typeface="Merriweather"/>
                <a:ea typeface="Merriweather"/>
                <a:cs typeface="Merriweather"/>
                <a:sym typeface="Merriweather"/>
              </a:rPr>
              <a:t>Securing test questions from students who have already completed the assignment</a:t>
            </a:r>
            <a:endParaRPr sz="1200">
              <a:latin typeface="Merriweather"/>
              <a:ea typeface="Merriweather"/>
              <a:cs typeface="Merriweather"/>
              <a:sym typeface="Merriweather"/>
            </a:endParaRPr>
          </a:p>
          <a:p>
            <a:pPr marL="1828800" lvl="0" indent="457200" algn="l" rtl="0">
              <a:spcBef>
                <a:spcPts val="0"/>
              </a:spcBef>
              <a:spcAft>
                <a:spcPts val="0"/>
              </a:spcAft>
              <a:buClr>
                <a:srgbClr val="000000"/>
              </a:buClr>
              <a:buSzPts val="1100"/>
              <a:buFont typeface="Arial"/>
              <a:buNone/>
            </a:pPr>
            <a:r>
              <a:rPr lang="en" sz="1000">
                <a:latin typeface="Merriweather"/>
                <a:ea typeface="Merriweather"/>
                <a:cs typeface="Merriweather"/>
                <a:sym typeface="Merriweather"/>
              </a:rPr>
              <a:t>(Resource Provided by Mr. Kevin McCann: Toms River High School East Assistant Principal)</a:t>
            </a:r>
            <a:endParaRPr sz="1000">
              <a:latin typeface="Merriweather"/>
              <a:ea typeface="Merriweather"/>
              <a:cs typeface="Merriweather"/>
              <a:sym typeface="Merriweather"/>
            </a:endParaRPr>
          </a:p>
          <a:p>
            <a:pPr marL="457200" lvl="0" indent="0" algn="l" rtl="0">
              <a:lnSpc>
                <a:spcPct val="115000"/>
              </a:lnSpc>
              <a:spcBef>
                <a:spcPts val="400"/>
              </a:spcBef>
              <a:spcAft>
                <a:spcPts val="0"/>
              </a:spcAft>
              <a:buNone/>
            </a:pPr>
            <a:endParaRPr sz="1200">
              <a:latin typeface="Merriweather"/>
              <a:ea typeface="Merriweather"/>
              <a:cs typeface="Merriweather"/>
              <a:sym typeface="Merriweather"/>
            </a:endParaRPr>
          </a:p>
        </p:txBody>
      </p:sp>
      <p:pic>
        <p:nvPicPr>
          <p:cNvPr id="139" name="Google Shape;139;p20"/>
          <p:cNvPicPr preferRelativeResize="0"/>
          <p:nvPr/>
        </p:nvPicPr>
        <p:blipFill>
          <a:blip r:embed="rId3">
            <a:alphaModFix/>
          </a:blip>
          <a:stretch>
            <a:fillRect/>
          </a:stretch>
        </p:blipFill>
        <p:spPr>
          <a:xfrm>
            <a:off x="7184575" y="76875"/>
            <a:ext cx="1959424" cy="1482149"/>
          </a:xfrm>
          <a:prstGeom prst="rect">
            <a:avLst/>
          </a:prstGeom>
          <a:noFill/>
          <a:ln>
            <a:noFill/>
          </a:ln>
        </p:spPr>
      </p:pic>
      <p:sp>
        <p:nvSpPr>
          <p:cNvPr id="140" name="Google Shape;140;p20"/>
          <p:cNvSpPr/>
          <p:nvPr/>
        </p:nvSpPr>
        <p:spPr>
          <a:xfrm>
            <a:off x="469975" y="504450"/>
            <a:ext cx="1254000" cy="6270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1"/>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latin typeface="Merriweather"/>
                <a:ea typeface="Merriweather"/>
                <a:cs typeface="Merriweather"/>
                <a:sym typeface="Merriweather"/>
              </a:rPr>
              <a:t>Action Plan</a:t>
            </a:r>
            <a:endParaRPr>
              <a:latin typeface="Merriweather"/>
              <a:ea typeface="Merriweather"/>
              <a:cs typeface="Merriweather"/>
              <a:sym typeface="Merriweather"/>
            </a:endParaRPr>
          </a:p>
        </p:txBody>
      </p:sp>
      <p:sp>
        <p:nvSpPr>
          <p:cNvPr id="146" name="Google Shape;146;p21"/>
          <p:cNvSpPr txBox="1">
            <a:spLocks noGrp="1"/>
          </p:cNvSpPr>
          <p:nvPr>
            <p:ph type="body" idx="1"/>
          </p:nvPr>
        </p:nvSpPr>
        <p:spPr>
          <a:xfrm>
            <a:off x="229800" y="1636750"/>
            <a:ext cx="8706300" cy="3506700"/>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Clr>
                <a:srgbClr val="000000"/>
              </a:buClr>
              <a:buSzPts val="1400"/>
              <a:buFont typeface="Merriweather"/>
              <a:buChar char="-"/>
            </a:pPr>
            <a:r>
              <a:rPr lang="en" sz="1400">
                <a:solidFill>
                  <a:srgbClr val="000000"/>
                </a:solidFill>
                <a:latin typeface="Merriweather"/>
                <a:ea typeface="Merriweather"/>
                <a:cs typeface="Merriweather"/>
                <a:sym typeface="Merriweather"/>
              </a:rPr>
              <a:t>Establish an </a:t>
            </a:r>
            <a:r>
              <a:rPr lang="en" sz="1400" i="1">
                <a:solidFill>
                  <a:srgbClr val="000000"/>
                </a:solidFill>
                <a:latin typeface="Merriweather"/>
                <a:ea typeface="Merriweather"/>
                <a:cs typeface="Merriweather"/>
                <a:sym typeface="Merriweather"/>
              </a:rPr>
              <a:t>Academic Integrity Committee </a:t>
            </a:r>
            <a:r>
              <a:rPr lang="en" sz="1400">
                <a:solidFill>
                  <a:srgbClr val="000000"/>
                </a:solidFill>
                <a:latin typeface="Merriweather"/>
                <a:ea typeface="Merriweather"/>
                <a:cs typeface="Merriweather"/>
                <a:sym typeface="Merriweather"/>
              </a:rPr>
              <a:t>comprised of faculty and students</a:t>
            </a:r>
            <a:endParaRPr sz="1400">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sz="1400">
                <a:solidFill>
                  <a:srgbClr val="000000"/>
                </a:solidFill>
                <a:latin typeface="Merriweather"/>
                <a:ea typeface="Merriweather"/>
                <a:cs typeface="Merriweather"/>
                <a:sym typeface="Merriweather"/>
              </a:rPr>
              <a:t>Set and establish clear definitions of violations of academic ethics</a:t>
            </a:r>
            <a:endParaRPr sz="1400">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sz="1400">
                <a:solidFill>
                  <a:srgbClr val="000000"/>
                </a:solidFill>
                <a:latin typeface="Merriweather"/>
                <a:ea typeface="Merriweather"/>
                <a:cs typeface="Merriweather"/>
                <a:sym typeface="Merriweather"/>
              </a:rPr>
              <a:t>Assignments submitted </a:t>
            </a:r>
            <a:r>
              <a:rPr lang="en" sz="1400" i="1">
                <a:solidFill>
                  <a:srgbClr val="000000"/>
                </a:solidFill>
                <a:latin typeface="Merriweather"/>
                <a:ea typeface="Merriweather"/>
                <a:cs typeface="Merriweather"/>
                <a:sym typeface="Merriweather"/>
              </a:rPr>
              <a:t>Turnitin.com</a:t>
            </a:r>
            <a:r>
              <a:rPr lang="en" sz="1400">
                <a:solidFill>
                  <a:srgbClr val="000000"/>
                </a:solidFill>
                <a:latin typeface="Merriweather"/>
                <a:ea typeface="Merriweather"/>
                <a:cs typeface="Merriweather"/>
                <a:sym typeface="Merriweather"/>
              </a:rPr>
              <a:t> </a:t>
            </a:r>
            <a:endParaRPr sz="1400">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sz="1400">
                <a:solidFill>
                  <a:srgbClr val="000000"/>
                </a:solidFill>
                <a:latin typeface="Merriweather"/>
                <a:ea typeface="Merriweather"/>
                <a:cs typeface="Merriweather"/>
                <a:sym typeface="Merriweather"/>
              </a:rPr>
              <a:t>Establish a district-wide Academic Integrity Contract</a:t>
            </a:r>
            <a:endParaRPr sz="1400">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sz="1400">
                <a:solidFill>
                  <a:srgbClr val="000000"/>
                </a:solidFill>
                <a:latin typeface="Merriweather"/>
                <a:ea typeface="Merriweather"/>
                <a:cs typeface="Merriweather"/>
                <a:sym typeface="Merriweather"/>
              </a:rPr>
              <a:t>Establish set guidelines for disciplinary action with an educational component, rather than punitive actions. </a:t>
            </a:r>
            <a:endParaRPr sz="1400">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sz="1400">
                <a:solidFill>
                  <a:srgbClr val="000000"/>
                </a:solidFill>
                <a:latin typeface="Merriweather"/>
                <a:ea typeface="Merriweather"/>
                <a:cs typeface="Merriweather"/>
                <a:sym typeface="Merriweather"/>
              </a:rPr>
              <a:t>Educate students how to properly cite and avoid plagiarism and cheating.</a:t>
            </a:r>
            <a:endParaRPr sz="1400">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sz="1400">
                <a:solidFill>
                  <a:srgbClr val="000000"/>
                </a:solidFill>
                <a:latin typeface="Merriweather"/>
                <a:ea typeface="Merriweather"/>
                <a:cs typeface="Merriweather"/>
                <a:sym typeface="Merriweather"/>
              </a:rPr>
              <a:t>Establish resources for students periodically throughout the year. </a:t>
            </a:r>
            <a:endParaRPr sz="1400">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sz="1400">
                <a:solidFill>
                  <a:srgbClr val="000000"/>
                </a:solidFill>
                <a:latin typeface="Merriweather"/>
                <a:ea typeface="Merriweather"/>
                <a:cs typeface="Merriweather"/>
                <a:sym typeface="Merriweather"/>
              </a:rPr>
              <a:t>Promote district-wide Writing Centers comprised of certified staff and knowledgeable students</a:t>
            </a:r>
            <a:endParaRPr sz="1400">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sz="1400">
                <a:solidFill>
                  <a:srgbClr val="000000"/>
                </a:solidFill>
                <a:latin typeface="Merriweather"/>
                <a:ea typeface="Merriweather"/>
                <a:cs typeface="Merriweather"/>
                <a:sym typeface="Merriweather"/>
              </a:rPr>
              <a:t>Establishment of resources to reduce student stress and anxiety</a:t>
            </a:r>
            <a:endParaRPr sz="1400">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sz="1400">
                <a:solidFill>
                  <a:srgbClr val="000000"/>
                </a:solidFill>
                <a:latin typeface="Merriweather"/>
                <a:ea typeface="Merriweather"/>
                <a:cs typeface="Merriweather"/>
                <a:sym typeface="Merriweather"/>
              </a:rPr>
              <a:t>Resources for stress management and creating a well-rounded successful student</a:t>
            </a:r>
            <a:endParaRPr sz="1400">
              <a:solidFill>
                <a:srgbClr val="000000"/>
              </a:solidFill>
              <a:latin typeface="Merriweather"/>
              <a:ea typeface="Merriweather"/>
              <a:cs typeface="Merriweather"/>
              <a:sym typeface="Merriweather"/>
            </a:endParaRPr>
          </a:p>
          <a:p>
            <a:pPr marL="457200" lvl="0" indent="-317500" algn="l" rtl="0">
              <a:spcBef>
                <a:spcPts val="0"/>
              </a:spcBef>
              <a:spcAft>
                <a:spcPts val="0"/>
              </a:spcAft>
              <a:buClr>
                <a:srgbClr val="000000"/>
              </a:buClr>
              <a:buSzPts val="1400"/>
              <a:buFont typeface="Merriweather"/>
              <a:buChar char="-"/>
            </a:pPr>
            <a:r>
              <a:rPr lang="en" sz="1400">
                <a:solidFill>
                  <a:srgbClr val="000000"/>
                </a:solidFill>
                <a:latin typeface="Merriweather"/>
                <a:ea typeface="Merriweather"/>
                <a:cs typeface="Merriweather"/>
                <a:sym typeface="Merriweather"/>
              </a:rPr>
              <a:t>Annual anonymous survey of staff and students: Why cheat? Gather data for on-going student achievement and prevention. </a:t>
            </a:r>
            <a:endParaRPr sz="1400">
              <a:solidFill>
                <a:srgbClr val="000000"/>
              </a:solidFill>
              <a:latin typeface="Merriweather"/>
              <a:ea typeface="Merriweather"/>
              <a:cs typeface="Merriweather"/>
              <a:sym typeface="Merriweather"/>
            </a:endParaRPr>
          </a:p>
        </p:txBody>
      </p:sp>
      <p:pic>
        <p:nvPicPr>
          <p:cNvPr id="147" name="Google Shape;147;p21"/>
          <p:cNvPicPr preferRelativeResize="0"/>
          <p:nvPr/>
        </p:nvPicPr>
        <p:blipFill>
          <a:blip r:embed="rId3">
            <a:alphaModFix/>
          </a:blip>
          <a:stretch>
            <a:fillRect/>
          </a:stretch>
        </p:blipFill>
        <p:spPr>
          <a:xfrm>
            <a:off x="7184575" y="0"/>
            <a:ext cx="1959424" cy="1636751"/>
          </a:xfrm>
          <a:prstGeom prst="rect">
            <a:avLst/>
          </a:prstGeom>
          <a:noFill/>
          <a:ln>
            <a:noFill/>
          </a:ln>
        </p:spPr>
      </p:pic>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1528</Words>
  <Application>Microsoft Office PowerPoint</Application>
  <PresentationFormat>On-screen Show (16:9)</PresentationFormat>
  <Paragraphs>191</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Merriweather</vt:lpstr>
      <vt:lpstr>Arial</vt:lpstr>
      <vt:lpstr>Roboto</vt:lpstr>
      <vt:lpstr>Material</vt:lpstr>
      <vt:lpstr>Defining: Academic Integrity</vt:lpstr>
      <vt:lpstr>Objectives: </vt:lpstr>
      <vt:lpstr>Data &amp; Evidence</vt:lpstr>
      <vt:lpstr>Data &amp; Evidence</vt:lpstr>
      <vt:lpstr>Data &amp; Evidence</vt:lpstr>
      <vt:lpstr>Steps to Educate Students</vt:lpstr>
      <vt:lpstr>   What Defines Plagiarism: Violations of Academic Ethics The following definitions are not meant to be comprehensive or exclusive</vt:lpstr>
      <vt:lpstr>What Defines Cheating? Violations of Academic Ethics The following definitions are not meant to be comprehensive or exclusive</vt:lpstr>
      <vt:lpstr>Action Plan</vt:lpstr>
      <vt:lpstr>Survey Students</vt:lpstr>
      <vt:lpstr>Expected Outcomes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Defining: Academic Integrity</dc:title>
  <cp:lastModifiedBy>Casey Daniel</cp:lastModifiedBy>
  <cp:revision>2</cp:revision>
  <dcterms:modified xsi:type="dcterms:W3CDTF">2019-03-20T11:58:33Z</dcterms:modified>
</cp:coreProperties>
</file>