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Playfair Display"/>
      <p:regular r:id="rId24"/>
      <p:bold r:id="rId25"/>
      <p:italic r:id="rId26"/>
      <p:boldItalic r:id="rId27"/>
    </p:embeddedFont>
    <p:embeddedFont>
      <p:font typeface="Merriweather"/>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2" roundtripDataSignature="AMtx7mj4KLnud3vG8XPFU7+hSNPoDl+a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PlayfairDisplay-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italic.fntdata"/><Relationship Id="rId25" Type="http://schemas.openxmlformats.org/officeDocument/2006/relationships/font" Target="fonts/PlayfairDisplay-bold.fntdata"/><Relationship Id="rId28" Type="http://schemas.openxmlformats.org/officeDocument/2006/relationships/font" Target="fonts/Merriweather-regular.fntdata"/><Relationship Id="rId27" Type="http://schemas.openxmlformats.org/officeDocument/2006/relationships/font" Target="fonts/PlayfairDisplay-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boldItalic.fntdata"/><Relationship Id="rId30" Type="http://schemas.openxmlformats.org/officeDocument/2006/relationships/font" Target="fonts/Merriweather-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trschools.co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200">
                <a:latin typeface="Playfair Display"/>
                <a:ea typeface="Playfair Display"/>
                <a:cs typeface="Playfair Display"/>
                <a:sym typeface="Playfair Display"/>
              </a:rPr>
              <a:t>Today, we will be discussing the best practices to curriculum integration, and why these strategies support and promote positive student outcomes and student achievement. This presentation, along with articles and sample lessons will be posted to our staff professional development Google Classroom. </a:t>
            </a:r>
            <a:endParaRPr sz="1200">
              <a:latin typeface="Playfair Display"/>
              <a:ea typeface="Playfair Display"/>
              <a:cs typeface="Playfair Display"/>
              <a:sym typeface="Playfair Display"/>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64be056802_0_5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64be056802_0_5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200">
                <a:latin typeface="Playfair Display"/>
                <a:ea typeface="Playfair Display"/>
                <a:cs typeface="Playfair Display"/>
                <a:sym typeface="Playfair Display"/>
              </a:rPr>
              <a:t>Please note the differentiation in this lesson, along with the various “types” of assessments. Could you improve this lesson in anyway? Let’s have small break out groups and share sample lessons that we brought with us today to support curriculum integration. </a:t>
            </a:r>
            <a:endParaRPr sz="1200">
              <a:latin typeface="Playfair Display"/>
              <a:ea typeface="Playfair Display"/>
              <a:cs typeface="Playfair Display"/>
              <a:sym typeface="Playfair Display"/>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64be056802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64be056802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200">
                <a:latin typeface="Playfair Display"/>
                <a:ea typeface="Playfair Display"/>
                <a:cs typeface="Playfair Display"/>
                <a:sym typeface="Playfair Display"/>
              </a:rPr>
              <a:t>Here is a another sample lesson and plan — Please note the 21st century themes, 21st century skills, technology integration, and interdisciplinary connections. This is another example of a lesson to support the main objectives of this workshop today — curriculum integration. </a:t>
            </a:r>
            <a:endParaRPr sz="1200">
              <a:latin typeface="Playfair Display"/>
              <a:ea typeface="Playfair Display"/>
              <a:cs typeface="Playfair Display"/>
              <a:sym typeface="Playfair Display"/>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64be056802_1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64be056802_1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200">
                <a:latin typeface="Playfair Display"/>
                <a:ea typeface="Playfair Display"/>
                <a:cs typeface="Playfair Display"/>
                <a:sym typeface="Playfair Display"/>
              </a:rPr>
              <a:t>Please note the differentiation in this lesson, along with the various “types” of assessments. Could you improve this lesson in anyway? Let’s have small break out groups and share sample lessons that we brought with us today to support curriculum integration. </a:t>
            </a:r>
            <a:endParaRPr sz="1200">
              <a:latin typeface="Playfair Display"/>
              <a:ea typeface="Playfair Display"/>
              <a:cs typeface="Playfair Display"/>
              <a:sym typeface="Playfair Display"/>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64be056802_0_5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64be056802_0_5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200">
                <a:latin typeface="Playfair Display"/>
                <a:ea typeface="Playfair Display"/>
                <a:cs typeface="Playfair Display"/>
                <a:sym typeface="Playfair Display"/>
              </a:rPr>
              <a:t>Thank you for your time and attention today. Toms River High School East is on the right path to fostering a love of education, and creating </a:t>
            </a:r>
            <a:r>
              <a:rPr lang="en" sz="1200">
                <a:latin typeface="Playfair Display"/>
                <a:ea typeface="Playfair Display"/>
                <a:cs typeface="Playfair Display"/>
                <a:sym typeface="Playfair Display"/>
              </a:rPr>
              <a:t>lifelong</a:t>
            </a:r>
            <a:r>
              <a:rPr lang="en" sz="1200">
                <a:latin typeface="Playfair Display"/>
                <a:ea typeface="Playfair Display"/>
                <a:cs typeface="Playfair Display"/>
                <a:sym typeface="Playfair Display"/>
              </a:rPr>
              <a:t> learners through our technology integration and professional development. Through this productive sessions, we can discuss and improve upon our already engaging and </a:t>
            </a:r>
            <a:r>
              <a:rPr lang="en" sz="1200">
                <a:latin typeface="Playfair Display"/>
                <a:ea typeface="Playfair Display"/>
                <a:cs typeface="Playfair Display"/>
                <a:sym typeface="Playfair Display"/>
              </a:rPr>
              <a:t>rigorous</a:t>
            </a:r>
            <a:r>
              <a:rPr lang="en" sz="1200">
                <a:latin typeface="Playfair Display"/>
                <a:ea typeface="Playfair Display"/>
                <a:cs typeface="Playfair Display"/>
                <a:sym typeface="Playfair Display"/>
              </a:rPr>
              <a:t> curriculum, by sharing lesson ideas, and supporting staff members. </a:t>
            </a:r>
            <a:endParaRPr sz="1200">
              <a:latin typeface="Playfair Display"/>
              <a:ea typeface="Playfair Display"/>
              <a:cs typeface="Playfair Display"/>
              <a:sym typeface="Playfair Display"/>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latin typeface="Playfair Display"/>
                <a:ea typeface="Playfair Display"/>
                <a:cs typeface="Playfair Display"/>
                <a:sym typeface="Playfair Display"/>
              </a:rPr>
              <a:t>Listed on reference slide is research and support used for this presentation!</a:t>
            </a:r>
            <a:endParaRPr>
              <a:latin typeface="Playfair Display"/>
              <a:ea typeface="Playfair Display"/>
              <a:cs typeface="Playfair Display"/>
              <a:sym typeface="Playfair Display"/>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200">
                <a:latin typeface="Playfair Display"/>
                <a:ea typeface="Playfair Display"/>
                <a:cs typeface="Playfair Display"/>
                <a:sym typeface="Playfair Display"/>
              </a:rPr>
              <a:t>Through this presentation, you will be presented with ideas and strategies  to infuse in your classroom, which support cross curricular integration. In the next few years, the district will be rolling </a:t>
            </a:r>
            <a:r>
              <a:rPr lang="en" sz="1200">
                <a:latin typeface="Playfair Display"/>
                <a:ea typeface="Playfair Display"/>
                <a:cs typeface="Playfair Display"/>
                <a:sym typeface="Playfair Display"/>
              </a:rPr>
              <a:t>out</a:t>
            </a:r>
            <a:r>
              <a:rPr lang="en" sz="1200">
                <a:latin typeface="Playfair Display"/>
                <a:ea typeface="Playfair Display"/>
                <a:cs typeface="Playfair Display"/>
                <a:sym typeface="Playfair Display"/>
              </a:rPr>
              <a:t> new </a:t>
            </a:r>
            <a:r>
              <a:rPr lang="en" sz="1200">
                <a:latin typeface="Playfair Display"/>
                <a:ea typeface="Playfair Display"/>
                <a:cs typeface="Playfair Display"/>
                <a:sym typeface="Playfair Display"/>
              </a:rPr>
              <a:t>initiatives</a:t>
            </a:r>
            <a:r>
              <a:rPr lang="en" sz="1200">
                <a:latin typeface="Playfair Display"/>
                <a:ea typeface="Playfair Display"/>
                <a:cs typeface="Playfair Display"/>
                <a:sym typeface="Playfair Display"/>
              </a:rPr>
              <a:t>, such as more latic classrooms and additional chrome carts to support a technology infused </a:t>
            </a:r>
            <a:r>
              <a:rPr lang="en" sz="1200">
                <a:latin typeface="Playfair Display"/>
                <a:ea typeface="Playfair Display"/>
                <a:cs typeface="Playfair Display"/>
                <a:sym typeface="Playfair Display"/>
              </a:rPr>
              <a:t>curriculum</a:t>
            </a:r>
            <a:r>
              <a:rPr lang="en" sz="1200">
                <a:latin typeface="Playfair Display"/>
                <a:ea typeface="Playfair Display"/>
                <a:cs typeface="Playfair Display"/>
                <a:sym typeface="Playfair Display"/>
              </a:rPr>
              <a:t>. Through professional development workshops, PLC’s, and Professional Development incentives, the district will provide our students with a sound education, creating deep thinkers, and life-long learners. </a:t>
            </a:r>
            <a:endParaRPr sz="1200">
              <a:latin typeface="Playfair Display"/>
              <a:ea typeface="Playfair Display"/>
              <a:cs typeface="Playfair Display"/>
              <a:sym typeface="Playfair Display"/>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62f2f1265d_1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62f2f1265d_1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latin typeface="Playfair Display"/>
                <a:ea typeface="Playfair Display"/>
                <a:cs typeface="Playfair Display"/>
                <a:sym typeface="Playfair Display"/>
              </a:rPr>
              <a:t>Curriculum integration incorporates an active learning environment, with learning opportunities for all learning styles. There is no one-size fits all with education, and as educators, we have the challenge of integrating concepts and themes that all students can connect with. Through our rigorous and technology infused curriculum, we will foster life-learners. </a:t>
            </a:r>
            <a:endParaRPr>
              <a:latin typeface="Playfair Display"/>
              <a:ea typeface="Playfair Display"/>
              <a:cs typeface="Playfair Display"/>
              <a:sym typeface="Playfair Display"/>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62f2f1265d_1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62f2f1265d_1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200">
                <a:latin typeface="Playfair Display"/>
                <a:ea typeface="Playfair Display"/>
                <a:cs typeface="Playfair Display"/>
                <a:sym typeface="Playfair Display"/>
              </a:rPr>
              <a:t>In reviewing the district mission and goals, our curriculum is structured to help students master, not only the learning standards, but the skills needed to be college &amp; career ready. Through curriculum integration and a common goal, we as a district, a school, and as educators will support our students. (</a:t>
            </a:r>
            <a:r>
              <a:rPr lang="en" sz="1200" u="sng">
                <a:solidFill>
                  <a:schemeClr val="hlink"/>
                </a:solidFill>
                <a:latin typeface="Playfair Display"/>
                <a:ea typeface="Playfair Display"/>
                <a:cs typeface="Playfair Display"/>
                <a:sym typeface="Playfair Display"/>
                <a:hlinkClick r:id="rId2"/>
              </a:rPr>
              <a:t>www.trschools.com</a:t>
            </a:r>
            <a:r>
              <a:rPr lang="en" sz="1200">
                <a:latin typeface="Playfair Display"/>
                <a:ea typeface="Playfair Display"/>
                <a:cs typeface="Playfair Display"/>
                <a:sym typeface="Playfair Display"/>
              </a:rPr>
              <a:t>) Let’s look at the Grade 9 English Curriculum, which was recently re-done with the support of secondary English supervisor, Mrs. Tonya Rivera, and the Grade 9 English teachers. After reviewing the Grade 9 curriculum, how does this support curriculum integration, and the common goals of the district? </a:t>
            </a:r>
            <a:endParaRPr sz="1200">
              <a:latin typeface="Playfair Display"/>
              <a:ea typeface="Playfair Display"/>
              <a:cs typeface="Playfair Display"/>
              <a:sym typeface="Playfair Display"/>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200">
                <a:latin typeface="Playfair Display"/>
                <a:ea typeface="Playfair Display"/>
                <a:cs typeface="Playfair Display"/>
                <a:sym typeface="Playfair Display"/>
              </a:rPr>
              <a:t>Response to intervention (RTI) is a multi-tier approach to the early identification and support of students with learning and behavior needs (</a:t>
            </a:r>
            <a:r>
              <a:rPr lang="en" sz="1200">
                <a:solidFill>
                  <a:schemeClr val="dk1"/>
                </a:solidFill>
                <a:latin typeface="Times New Roman"/>
                <a:ea typeface="Times New Roman"/>
                <a:cs typeface="Times New Roman"/>
                <a:sym typeface="Times New Roman"/>
              </a:rPr>
              <a:t>G</a:t>
            </a:r>
            <a:r>
              <a:rPr lang="en" sz="1200">
                <a:solidFill>
                  <a:schemeClr val="dk1"/>
                </a:solidFill>
                <a:latin typeface="Playfair Display"/>
                <a:ea typeface="Playfair Display"/>
                <a:cs typeface="Playfair Display"/>
                <a:sym typeface="Playfair Display"/>
              </a:rPr>
              <a:t>orski, D</a:t>
            </a:r>
            <a:r>
              <a:rPr lang="en" sz="1200">
                <a:latin typeface="Playfair Display"/>
                <a:ea typeface="Playfair Display"/>
                <a:cs typeface="Playfair Display"/>
                <a:sym typeface="Playfair Display"/>
              </a:rPr>
              <a:t>). Various instructors such as special education teachers, general education teachers, and specialists are included in RTI services. RTI is supported by: High-quality, scientifically based classroom instruction, ongoing student assessment, tiered instruction, and parent involvement. Through RTI, we can support students through different approaches, and infuse problem-solving, functional assessment, standard protocol, and hybrid approaches (Gorski, D). </a:t>
            </a:r>
            <a:br>
              <a:rPr lang="en" sz="1200">
                <a:latin typeface="Playfair Display"/>
                <a:ea typeface="Playfair Display"/>
                <a:cs typeface="Playfair Display"/>
                <a:sym typeface="Playfair Display"/>
              </a:rPr>
            </a:br>
            <a:br>
              <a:rPr lang="en" sz="1200">
                <a:latin typeface="Playfair Display"/>
                <a:ea typeface="Playfair Display"/>
                <a:cs typeface="Playfair Display"/>
                <a:sym typeface="Playfair Display"/>
              </a:rPr>
            </a:br>
            <a:r>
              <a:rPr lang="en" sz="1200">
                <a:latin typeface="Playfair Display"/>
                <a:ea typeface="Playfair Display"/>
                <a:cs typeface="Playfair Display"/>
                <a:sym typeface="Playfair Display"/>
              </a:rPr>
              <a:t>Moving into our October professional development day, staff members will be able to sign up for a professional development session to learn more about RTI. </a:t>
            </a:r>
            <a:endParaRPr sz="1200">
              <a:latin typeface="Playfair Display"/>
              <a:ea typeface="Playfair Display"/>
              <a:cs typeface="Playfair Display"/>
              <a:sym typeface="Playfair Display"/>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62f2f1265d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62f2f1265d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200">
                <a:latin typeface="Playfair Display"/>
                <a:ea typeface="Playfair Display"/>
                <a:cs typeface="Playfair Display"/>
                <a:sym typeface="Playfair Display"/>
              </a:rPr>
              <a:t>“We expected the students to learn and to present new material and to acquire new technology skills that they could use in a setting that would make learning the skills a purposeful activity” (</a:t>
            </a:r>
            <a:r>
              <a:rPr lang="en" sz="1200">
                <a:latin typeface="Playfair Display"/>
                <a:ea typeface="Playfair Display"/>
                <a:cs typeface="Playfair Display"/>
                <a:sym typeface="Playfair Display"/>
              </a:rPr>
              <a:t>Kelley, D., Finley, R., Koehler, K., &amp; Picard, K.,2001). In preparing our students for the future, we must utilize and infuse technology that supports the curriculum. We are preparing students for jobs that did not exist years ago. (Sorenson &amp; Goldsmith, 2011). There are many opportunities available to our students, such as LATIC classrooms, STEAM programs, the utilization of Google Classroom, engaging options, such as student-centered lessons, thus creating active learning environments, digital textbook options, Ted talks, and over 20 chrome carts in each high school. Let’s break out into small groups for a few minutes and share out some ideas on what makes a successful active learning environment. Use the “active learning” visual for support. </a:t>
            </a:r>
            <a:endParaRPr sz="1200">
              <a:latin typeface="Playfair Display"/>
              <a:ea typeface="Playfair Display"/>
              <a:cs typeface="Playfair Display"/>
              <a:sym typeface="Playfair Display"/>
            </a:endParaRPr>
          </a:p>
          <a:p>
            <a:pPr indent="0" lvl="0" marL="0" rtl="0" algn="l">
              <a:lnSpc>
                <a:spcPct val="100000"/>
              </a:lnSpc>
              <a:spcBef>
                <a:spcPts val="0"/>
              </a:spcBef>
              <a:spcAft>
                <a:spcPts val="0"/>
              </a:spcAft>
              <a:buSzPts val="1400"/>
              <a:buNone/>
            </a:pPr>
            <a:r>
              <a:t/>
            </a:r>
            <a:endParaRPr sz="1200">
              <a:latin typeface="Playfair Display"/>
              <a:ea typeface="Playfair Display"/>
              <a:cs typeface="Playfair Display"/>
              <a:sym typeface="Playfair Display"/>
            </a:endParaRPr>
          </a:p>
          <a:p>
            <a:pPr indent="0" lvl="0" marL="0" rtl="0" algn="l">
              <a:lnSpc>
                <a:spcPct val="100000"/>
              </a:lnSpc>
              <a:spcBef>
                <a:spcPts val="0"/>
              </a:spcBef>
              <a:spcAft>
                <a:spcPts val="0"/>
              </a:spcAft>
              <a:buSzPts val="1400"/>
              <a:buNone/>
            </a:pPr>
            <a:r>
              <a:t/>
            </a:r>
            <a:endParaRPr sz="1200">
              <a:latin typeface="Playfair Display"/>
              <a:ea typeface="Playfair Display"/>
              <a:cs typeface="Playfair Display"/>
              <a:sym typeface="Playfair Display"/>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2f2f1265d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62f2f1265d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latin typeface="Playfair Display"/>
                <a:ea typeface="Playfair Display"/>
                <a:cs typeface="Playfair Display"/>
                <a:sym typeface="Playfair Display"/>
              </a:rPr>
              <a:t>The inclusion of art within the realm of STEM, thus creating STEAM as an interrelated and collaborative content community for solving problems; and a focus on the language, the lexicogrammatical structures of each discipline, and literacies of STEAM. The Arts provide alternate approaches to solving problems and brings more opportunities for collaborative processes within ‘transdisciplinary’ spaces </a:t>
            </a:r>
            <a:r>
              <a:rPr lang="en" sz="1200">
                <a:solidFill>
                  <a:schemeClr val="dk1"/>
                </a:solidFill>
                <a:latin typeface="Playfair Display"/>
                <a:ea typeface="Playfair Display"/>
                <a:cs typeface="Playfair Display"/>
                <a:sym typeface="Playfair Display"/>
              </a:rPr>
              <a:t>Doyle, K. (2019). The Toms River Regional School District is proud to host three STEAM academies. Through these academies, students are exposed to curriculum integration on many different levels. Additionally, staff members are being trained on integration of LATIC classrooms. Another strategy in supporting a diverse learning community, is the development of RAFT assignments. RAFT assignments can be used in any academic course. </a:t>
            </a:r>
            <a:r>
              <a:rPr i="1" lang="en" sz="1200">
                <a:solidFill>
                  <a:schemeClr val="dk1"/>
                </a:solidFill>
                <a:latin typeface="Playfair Display"/>
                <a:ea typeface="Playfair Display"/>
                <a:cs typeface="Playfair Display"/>
                <a:sym typeface="Playfair Display"/>
              </a:rPr>
              <a:t>(RAFT article provided by my Mentor Principal, Mr. Kevin McCann). </a:t>
            </a:r>
            <a:endParaRPr i="1" sz="1200">
              <a:solidFill>
                <a:schemeClr val="dk1"/>
              </a:solidFill>
              <a:latin typeface="Playfair Display"/>
              <a:ea typeface="Playfair Display"/>
              <a:cs typeface="Playfair Display"/>
              <a:sym typeface="Playfair Display"/>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62f2f1265d_1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62f2f1265d_1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200">
                <a:latin typeface="Playfair Display"/>
                <a:ea typeface="Playfair Display"/>
                <a:cs typeface="Playfair Display"/>
                <a:sym typeface="Playfair Display"/>
              </a:rPr>
              <a:t>It is truly difficult to find the time to collaborate. But...it IS important to find the time to collaborate with the teachers in your department and within the school. History and English teachers can collaborate on units connecting to World War II — in connection to the “Holocaust” unit. Music teachers and history teachers can collaborate to incorporate skills connecting to musical history. There is so much we can learn by using our greatest resource, which is the teacher down the hall. Teacher collaboration supports curriculum integration. Toms River High School East is proud to roll and and support a “Pineapple” chart incentive, so open up classrooms to teachers for informal </a:t>
            </a:r>
            <a:r>
              <a:rPr lang="en" sz="1200">
                <a:latin typeface="Playfair Display"/>
                <a:ea typeface="Playfair Display"/>
                <a:cs typeface="Playfair Display"/>
                <a:sym typeface="Playfair Display"/>
              </a:rPr>
              <a:t>walkthroughs</a:t>
            </a:r>
            <a:r>
              <a:rPr lang="en" sz="1200">
                <a:latin typeface="Playfair Display"/>
                <a:ea typeface="Playfair Display"/>
                <a:cs typeface="Playfair Display"/>
                <a:sym typeface="Playfair Display"/>
              </a:rPr>
              <a:t> to see what amazing things our peers are doing. Would anyone like to share an experience from the new Pineapple Chart Incentive? </a:t>
            </a:r>
            <a:endParaRPr sz="1200">
              <a:latin typeface="Playfair Display"/>
              <a:ea typeface="Playfair Display"/>
              <a:cs typeface="Playfair Display"/>
              <a:sym typeface="Playfair Display"/>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64be056802_0_5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64be056802_0_5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200">
                <a:latin typeface="Playfair Display"/>
                <a:ea typeface="Playfair Display"/>
                <a:cs typeface="Playfair Display"/>
                <a:sym typeface="Playfair Display"/>
              </a:rPr>
              <a:t>Here is a sample lesson and plan from AP teacher, Mrs. Rachel Hay: Please note the 21st century themes, 21st century skills, technology integration, and interdisciplinary connections. This is a perfect lesson to support the main objectives of this workshop today — curriculum integration. </a:t>
            </a:r>
            <a:endParaRPr sz="1200">
              <a:latin typeface="Playfair Display"/>
              <a:ea typeface="Playfair Display"/>
              <a:cs typeface="Playfair Display"/>
              <a:sym typeface="Playfair Display"/>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g64be056802_0_52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g64be056802_0_52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g64be056802_0_5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g64be056802_0_557"/>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g64be056802_0_557"/>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g64be056802_0_5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g64be056802_0_5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g64be056802_0_52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g64be056802_0_5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g64be056802_0_5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g64be056802_0_5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g64be056802_0_5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g64be056802_0_5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g64be056802_0_53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g64be056802_0_53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g64be056802_0_5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g64be056802_0_5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g64be056802_0_5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g64be056802_0_54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g64be056802_0_54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g64be056802_0_5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g64be056802_0_545"/>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g64be056802_0_5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g64be056802_0_54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g64be056802_0_548"/>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g64be056802_0_548"/>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g64be056802_0_54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g64be056802_0_5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g64be056802_0_55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g64be056802_0_5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g64be056802_0_5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g64be056802_0_5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g64be056802_0_5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www.rtinetwork.org/learn/what/whatisrti" TargetMode="External"/><Relationship Id="rId4" Type="http://schemas.openxmlformats.org/officeDocument/2006/relationships/hyperlink" Target="https://search-ebscohost-com.lopes.idm.oclc.org/login.aspx?direct=true&amp;db=ofs&amp;AN=90639445&amp;site=ehost-live&amp;scope=sit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hyperlink" Target="https://www.nj.gov/education/cccs/" TargetMode="External"/><Relationship Id="rId4" Type="http://schemas.openxmlformats.org/officeDocument/2006/relationships/image" Target="../media/image3.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99999"/>
        </a:solidFill>
      </p:bgPr>
    </p:bg>
    <p:spTree>
      <p:nvGrpSpPr>
        <p:cNvPr id="53" name="Shape 53"/>
        <p:cNvGrpSpPr/>
        <p:nvPr/>
      </p:nvGrpSpPr>
      <p:grpSpPr>
        <a:xfrm>
          <a:off x="0" y="0"/>
          <a:ext cx="0" cy="0"/>
          <a:chOff x="0" y="0"/>
          <a:chExt cx="0" cy="0"/>
        </a:xfrm>
      </p:grpSpPr>
      <p:sp>
        <p:nvSpPr>
          <p:cNvPr id="54" name="Google Shape;54;p1"/>
          <p:cNvSpPr txBox="1"/>
          <p:nvPr>
            <p:ph type="title"/>
          </p:nvPr>
        </p:nvSpPr>
        <p:spPr>
          <a:xfrm>
            <a:off x="311700" y="0"/>
            <a:ext cx="8520600" cy="1271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800"/>
              <a:buNone/>
            </a:pPr>
            <a:r>
              <a:rPr lang="en" sz="3600">
                <a:latin typeface="Playfair Display"/>
                <a:ea typeface="Playfair Display"/>
                <a:cs typeface="Playfair Display"/>
                <a:sym typeface="Playfair Display"/>
              </a:rPr>
              <a:t>Curriculum Integration to </a:t>
            </a:r>
            <a:br>
              <a:rPr lang="en" sz="3600">
                <a:latin typeface="Playfair Display"/>
                <a:ea typeface="Playfair Display"/>
                <a:cs typeface="Playfair Display"/>
                <a:sym typeface="Playfair Display"/>
              </a:rPr>
            </a:br>
            <a:r>
              <a:rPr lang="en" sz="3600">
                <a:latin typeface="Playfair Display"/>
                <a:ea typeface="Playfair Display"/>
                <a:cs typeface="Playfair Display"/>
                <a:sym typeface="Playfair Display"/>
              </a:rPr>
              <a:t>Promote Student Outcomes</a:t>
            </a:r>
            <a:endParaRPr sz="3600">
              <a:latin typeface="Playfair Display"/>
              <a:ea typeface="Playfair Display"/>
              <a:cs typeface="Playfair Display"/>
              <a:sym typeface="Playfair Display"/>
            </a:endParaRPr>
          </a:p>
        </p:txBody>
      </p:sp>
      <p:sp>
        <p:nvSpPr>
          <p:cNvPr id="55" name="Google Shape;55;p1"/>
          <p:cNvSpPr txBox="1"/>
          <p:nvPr/>
        </p:nvSpPr>
        <p:spPr>
          <a:xfrm>
            <a:off x="464725" y="1361350"/>
            <a:ext cx="8046000" cy="1016100"/>
          </a:xfrm>
          <a:prstGeom prst="rect">
            <a:avLst/>
          </a:prstGeom>
          <a:noFill/>
          <a:ln>
            <a:noFill/>
          </a:ln>
        </p:spPr>
        <p:txBody>
          <a:bodyPr anchorCtr="0" anchor="t" bIns="91425" lIns="91425" spcFirstLastPara="1" rIns="91425" wrap="square" tIns="91425">
            <a:noAutofit/>
          </a:bodyPr>
          <a:lstStyle/>
          <a:p>
            <a:pPr indent="457200" lvl="0" marL="914400" marR="0" rtl="0" algn="l">
              <a:lnSpc>
                <a:spcPct val="100000"/>
              </a:lnSpc>
              <a:spcBef>
                <a:spcPts val="0"/>
              </a:spcBef>
              <a:spcAft>
                <a:spcPts val="0"/>
              </a:spcAft>
              <a:buClr>
                <a:srgbClr val="000000"/>
              </a:buClr>
              <a:buSzPts val="3000"/>
              <a:buFont typeface="Arial"/>
              <a:buNone/>
            </a:pPr>
            <a:r>
              <a:rPr i="0" lang="en" sz="3000" u="none" cap="none" strike="noStrike">
                <a:solidFill>
                  <a:srgbClr val="000000"/>
                </a:solidFill>
                <a:latin typeface="Playfair Display"/>
                <a:ea typeface="Playfair Display"/>
                <a:cs typeface="Playfair Display"/>
                <a:sym typeface="Playfair Display"/>
              </a:rPr>
              <a:t>To</a:t>
            </a:r>
            <a:r>
              <a:rPr lang="en" sz="3000">
                <a:latin typeface="Playfair Display"/>
                <a:ea typeface="Playfair Display"/>
                <a:cs typeface="Playfair Display"/>
                <a:sym typeface="Playfair Display"/>
              </a:rPr>
              <a:t>ms River High School East</a:t>
            </a:r>
            <a:endParaRPr i="0" sz="3000" u="none" cap="none" strike="noStrike">
              <a:solidFill>
                <a:srgbClr val="000000"/>
              </a:solidFill>
              <a:latin typeface="Playfair Display"/>
              <a:ea typeface="Playfair Display"/>
              <a:cs typeface="Playfair Display"/>
              <a:sym typeface="Playfair Display"/>
            </a:endParaRPr>
          </a:p>
          <a:p>
            <a:pPr indent="457200" lvl="0" marL="1371600" marR="0" rtl="0" algn="l">
              <a:lnSpc>
                <a:spcPct val="100000"/>
              </a:lnSpc>
              <a:spcBef>
                <a:spcPts val="0"/>
              </a:spcBef>
              <a:spcAft>
                <a:spcPts val="0"/>
              </a:spcAft>
              <a:buClr>
                <a:srgbClr val="000000"/>
              </a:buClr>
              <a:buSzPts val="1400"/>
              <a:buFont typeface="Arial"/>
              <a:buNone/>
            </a:pPr>
            <a:r>
              <a:rPr i="0" lang="en" sz="1400" u="none" cap="none" strike="noStrike">
                <a:solidFill>
                  <a:srgbClr val="000000"/>
                </a:solidFill>
                <a:latin typeface="Playfair Display"/>
                <a:ea typeface="Playfair Display"/>
                <a:cs typeface="Playfair Display"/>
                <a:sym typeface="Playfair Display"/>
              </a:rPr>
              <a:t>Presenter: Assistant Principal Mrs. Casey Daniel </a:t>
            </a:r>
            <a:endParaRPr i="0" sz="1400" u="none" cap="none" strike="noStrike">
              <a:solidFill>
                <a:srgbClr val="000000"/>
              </a:solidFill>
              <a:latin typeface="Playfair Display"/>
              <a:ea typeface="Playfair Display"/>
              <a:cs typeface="Playfair Display"/>
              <a:sym typeface="Playfair Display"/>
            </a:endParaRPr>
          </a:p>
        </p:txBody>
      </p:sp>
      <p:pic>
        <p:nvPicPr>
          <p:cNvPr id="56" name="Google Shape;56;p1"/>
          <p:cNvPicPr preferRelativeResize="0"/>
          <p:nvPr/>
        </p:nvPicPr>
        <p:blipFill>
          <a:blip r:embed="rId3">
            <a:alphaModFix/>
          </a:blip>
          <a:stretch>
            <a:fillRect/>
          </a:stretch>
        </p:blipFill>
        <p:spPr>
          <a:xfrm>
            <a:off x="2675950" y="2467100"/>
            <a:ext cx="3466800" cy="2170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8" name="Shape 138"/>
        <p:cNvGrpSpPr/>
        <p:nvPr/>
      </p:nvGrpSpPr>
      <p:grpSpPr>
        <a:xfrm>
          <a:off x="0" y="0"/>
          <a:ext cx="0" cy="0"/>
          <a:chOff x="0" y="0"/>
          <a:chExt cx="0" cy="0"/>
        </a:xfrm>
      </p:grpSpPr>
      <p:sp>
        <p:nvSpPr>
          <p:cNvPr id="139" name="Google Shape;139;g64be056802_0_563"/>
          <p:cNvSpPr txBox="1"/>
          <p:nvPr>
            <p:ph type="title"/>
          </p:nvPr>
        </p:nvSpPr>
        <p:spPr>
          <a:xfrm>
            <a:off x="252450" y="0"/>
            <a:ext cx="4045200" cy="687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2400">
                <a:latin typeface="Times New Roman"/>
                <a:ea typeface="Times New Roman"/>
                <a:cs typeface="Times New Roman"/>
                <a:sym typeface="Times New Roman"/>
              </a:rPr>
              <a:t>Sample Lesson Continued:</a:t>
            </a:r>
            <a:endParaRPr sz="2400">
              <a:latin typeface="Times New Roman"/>
              <a:ea typeface="Times New Roman"/>
              <a:cs typeface="Times New Roman"/>
              <a:sym typeface="Times New Roman"/>
            </a:endParaRPr>
          </a:p>
        </p:txBody>
      </p:sp>
      <p:sp>
        <p:nvSpPr>
          <p:cNvPr id="140" name="Google Shape;140;g64be056802_0_563"/>
          <p:cNvSpPr txBox="1"/>
          <p:nvPr/>
        </p:nvSpPr>
        <p:spPr>
          <a:xfrm>
            <a:off x="126300" y="612400"/>
            <a:ext cx="4297500" cy="419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600">
                <a:latin typeface="Playfair Display"/>
                <a:ea typeface="Playfair Display"/>
                <a:cs typeface="Playfair Display"/>
                <a:sym typeface="Playfair Display"/>
              </a:rPr>
              <a:t>Differentiation: </a:t>
            </a:r>
            <a:endParaRPr b="1" sz="16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rPr lang="en" sz="1600">
                <a:latin typeface="Playfair Display"/>
                <a:ea typeface="Playfair Display"/>
                <a:cs typeface="Playfair Display"/>
                <a:sym typeface="Playfair Display"/>
              </a:rPr>
              <a:t>Students will work individually, collaborate, move around the room, reread text, listen to audio, and use colors and graphic organizers as they work so that the lessons appeal to the variety of learners and learning styles. </a:t>
            </a:r>
            <a:endParaRPr sz="16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t/>
            </a:r>
            <a:endParaRPr sz="16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rPr b="1" lang="en" sz="1600">
                <a:latin typeface="Playfair Display"/>
                <a:ea typeface="Playfair Display"/>
                <a:cs typeface="Playfair Display"/>
                <a:sym typeface="Playfair Display"/>
              </a:rPr>
              <a:t>Assessments: </a:t>
            </a:r>
            <a:endParaRPr b="1" sz="1600">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SzPts val="1600"/>
              <a:buFont typeface="Playfair Display"/>
              <a:buChar char="●"/>
            </a:pPr>
            <a:r>
              <a:rPr lang="en" sz="1600">
                <a:latin typeface="Playfair Display"/>
                <a:ea typeface="Playfair Display"/>
                <a:cs typeface="Playfair Display"/>
                <a:sym typeface="Playfair Display"/>
              </a:rPr>
              <a:t>Students will earn grades for their completion of the close reading organizers based upon the rubric provided. </a:t>
            </a:r>
            <a:endParaRPr sz="16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rPr b="1" lang="en" sz="1600">
                <a:latin typeface="Playfair Display"/>
                <a:ea typeface="Playfair Display"/>
                <a:cs typeface="Playfair Display"/>
                <a:sym typeface="Playfair Display"/>
              </a:rPr>
              <a:t>Homework: </a:t>
            </a:r>
            <a:r>
              <a:rPr lang="en" sz="1600">
                <a:latin typeface="Playfair Display"/>
                <a:ea typeface="Playfair Display"/>
                <a:cs typeface="Playfair Display"/>
                <a:sym typeface="Playfair Display"/>
              </a:rPr>
              <a:t>Students will write the cereal analysis with a partner and submit to Google </a:t>
            </a:r>
            <a:r>
              <a:rPr lang="en" sz="1600">
                <a:latin typeface="Playfair Display"/>
                <a:ea typeface="Playfair Display"/>
                <a:cs typeface="Playfair Display"/>
                <a:sym typeface="Playfair Display"/>
              </a:rPr>
              <a:t>Classroom</a:t>
            </a:r>
            <a:r>
              <a:rPr lang="en" sz="1600">
                <a:latin typeface="Playfair Display"/>
                <a:ea typeface="Playfair Display"/>
                <a:cs typeface="Playfair Display"/>
                <a:sym typeface="Playfair Display"/>
              </a:rPr>
              <a:t> by Wednesday. </a:t>
            </a:r>
            <a:endParaRPr sz="1600">
              <a:latin typeface="Playfair Display"/>
              <a:ea typeface="Playfair Display"/>
              <a:cs typeface="Playfair Display"/>
              <a:sym typeface="Playfair Display"/>
            </a:endParaRPr>
          </a:p>
        </p:txBody>
      </p:sp>
      <p:pic>
        <p:nvPicPr>
          <p:cNvPr id="141" name="Google Shape;141;g64be056802_0_563"/>
          <p:cNvPicPr preferRelativeResize="0"/>
          <p:nvPr/>
        </p:nvPicPr>
        <p:blipFill>
          <a:blip r:embed="rId3">
            <a:alphaModFix/>
          </a:blip>
          <a:stretch>
            <a:fillRect/>
          </a:stretch>
        </p:blipFill>
        <p:spPr>
          <a:xfrm>
            <a:off x="4741800" y="483325"/>
            <a:ext cx="4402200" cy="43266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5" name="Shape 145"/>
        <p:cNvGrpSpPr/>
        <p:nvPr/>
      </p:nvGrpSpPr>
      <p:grpSpPr>
        <a:xfrm>
          <a:off x="0" y="0"/>
          <a:ext cx="0" cy="0"/>
          <a:chOff x="0" y="0"/>
          <a:chExt cx="0" cy="0"/>
        </a:xfrm>
      </p:grpSpPr>
      <p:sp>
        <p:nvSpPr>
          <p:cNvPr id="146" name="Google Shape;146;g64be056802_1_0"/>
          <p:cNvSpPr txBox="1"/>
          <p:nvPr>
            <p:ph type="title"/>
          </p:nvPr>
        </p:nvSpPr>
        <p:spPr>
          <a:xfrm>
            <a:off x="252450" y="0"/>
            <a:ext cx="4045200" cy="687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2400">
                <a:latin typeface="Times New Roman"/>
                <a:ea typeface="Times New Roman"/>
                <a:cs typeface="Times New Roman"/>
                <a:sym typeface="Times New Roman"/>
              </a:rPr>
              <a:t>Sample Lessons</a:t>
            </a:r>
            <a:endParaRPr sz="2400">
              <a:latin typeface="Times New Roman"/>
              <a:ea typeface="Times New Roman"/>
              <a:cs typeface="Times New Roman"/>
              <a:sym typeface="Times New Roman"/>
            </a:endParaRPr>
          </a:p>
        </p:txBody>
      </p:sp>
      <p:sp>
        <p:nvSpPr>
          <p:cNvPr id="147" name="Google Shape;147;g64be056802_1_0"/>
          <p:cNvSpPr txBox="1"/>
          <p:nvPr/>
        </p:nvSpPr>
        <p:spPr>
          <a:xfrm>
            <a:off x="126300" y="612400"/>
            <a:ext cx="4297500" cy="419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600">
                <a:latin typeface="Playfair Display"/>
                <a:ea typeface="Playfair Display"/>
                <a:cs typeface="Playfair Display"/>
                <a:sym typeface="Playfair Display"/>
              </a:rPr>
              <a:t>Music Lyric Analysis for An Introduction to Rhetoric</a:t>
            </a:r>
            <a:endParaRPr b="1" sz="16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rPr lang="en" sz="1600">
                <a:latin typeface="Playfair Display"/>
                <a:ea typeface="Playfair Display"/>
                <a:cs typeface="Playfair Display"/>
                <a:sym typeface="Playfair Display"/>
              </a:rPr>
              <a:t>Standards: </a:t>
            </a:r>
            <a:br>
              <a:rPr lang="en" sz="1600">
                <a:latin typeface="Playfair Display"/>
                <a:ea typeface="Playfair Display"/>
                <a:cs typeface="Playfair Display"/>
                <a:sym typeface="Playfair Display"/>
              </a:rPr>
            </a:br>
            <a:r>
              <a:rPr lang="en" sz="1600">
                <a:latin typeface="Playfair Display"/>
                <a:ea typeface="Playfair Display"/>
                <a:cs typeface="Playfair Display"/>
                <a:sym typeface="Playfair Display"/>
              </a:rPr>
              <a:t>11-12.RI.01</a:t>
            </a:r>
            <a:br>
              <a:rPr lang="en" sz="1600">
                <a:latin typeface="Playfair Display"/>
                <a:ea typeface="Playfair Display"/>
                <a:cs typeface="Playfair Display"/>
                <a:sym typeface="Playfair Display"/>
              </a:rPr>
            </a:br>
            <a:r>
              <a:rPr lang="en" sz="1600">
                <a:latin typeface="Playfair Display"/>
                <a:ea typeface="Playfair Display"/>
                <a:cs typeface="Playfair Display"/>
                <a:sym typeface="Playfair Display"/>
              </a:rPr>
              <a:t>11-12. RI.02</a:t>
            </a:r>
            <a:br>
              <a:rPr lang="en" sz="1600">
                <a:latin typeface="Playfair Display"/>
                <a:ea typeface="Playfair Display"/>
                <a:cs typeface="Playfair Display"/>
                <a:sym typeface="Playfair Display"/>
              </a:rPr>
            </a:br>
            <a:r>
              <a:rPr lang="en" sz="1600">
                <a:latin typeface="Playfair Display"/>
                <a:ea typeface="Playfair Display"/>
                <a:cs typeface="Playfair Display"/>
                <a:sym typeface="Playfair Display"/>
              </a:rPr>
              <a:t>11-12. RI.04</a:t>
            </a:r>
            <a:endParaRPr sz="16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rPr lang="en" sz="1600">
                <a:latin typeface="Playfair Display"/>
                <a:ea typeface="Playfair Display"/>
                <a:cs typeface="Playfair Display"/>
                <a:sym typeface="Playfair Display"/>
              </a:rPr>
              <a:t>11-12. RI05</a:t>
            </a:r>
            <a:endParaRPr sz="16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rPr lang="en" sz="1600">
                <a:latin typeface="Playfair Display"/>
                <a:ea typeface="Playfair Display"/>
                <a:cs typeface="Playfair Display"/>
                <a:sym typeface="Playfair Display"/>
              </a:rPr>
              <a:t>11-12. RI07</a:t>
            </a:r>
            <a:endParaRPr sz="16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t/>
            </a:r>
            <a:endParaRPr sz="16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rPr b="1" lang="en" sz="1600">
                <a:latin typeface="Playfair Display"/>
                <a:ea typeface="Playfair Display"/>
                <a:cs typeface="Playfair Display"/>
                <a:sym typeface="Playfair Display"/>
              </a:rPr>
              <a:t>21st Century Themes: </a:t>
            </a:r>
            <a:r>
              <a:rPr lang="en" sz="1600">
                <a:latin typeface="Playfair Display"/>
                <a:ea typeface="Playfair Display"/>
                <a:cs typeface="Playfair Display"/>
                <a:sym typeface="Playfair Display"/>
              </a:rPr>
              <a:t>Global Awareness</a:t>
            </a:r>
            <a:endParaRPr sz="16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rPr b="1" lang="en" sz="1600">
                <a:latin typeface="Playfair Display"/>
                <a:ea typeface="Playfair Display"/>
                <a:cs typeface="Playfair Display"/>
                <a:sym typeface="Playfair Display"/>
              </a:rPr>
              <a:t>21st Century Skills: </a:t>
            </a:r>
            <a:br>
              <a:rPr lang="en" sz="1600">
                <a:latin typeface="Playfair Display"/>
                <a:ea typeface="Playfair Display"/>
                <a:cs typeface="Playfair Display"/>
                <a:sym typeface="Playfair Display"/>
              </a:rPr>
            </a:br>
            <a:r>
              <a:rPr lang="en" sz="1600">
                <a:latin typeface="Playfair Display"/>
                <a:ea typeface="Playfair Display"/>
                <a:cs typeface="Playfair Display"/>
                <a:sym typeface="Playfair Display"/>
              </a:rPr>
              <a:t>Critical thinking &amp; Problem solving</a:t>
            </a:r>
            <a:br>
              <a:rPr lang="en" sz="1600">
                <a:latin typeface="Playfair Display"/>
                <a:ea typeface="Playfair Display"/>
                <a:cs typeface="Playfair Display"/>
                <a:sym typeface="Playfair Display"/>
              </a:rPr>
            </a:br>
            <a:r>
              <a:rPr lang="en" sz="1600">
                <a:latin typeface="Playfair Display"/>
                <a:ea typeface="Playfair Display"/>
                <a:cs typeface="Playfair Display"/>
                <a:sym typeface="Playfair Display"/>
              </a:rPr>
              <a:t>Information </a:t>
            </a:r>
            <a:r>
              <a:rPr lang="en" sz="1600">
                <a:latin typeface="Playfair Display"/>
                <a:ea typeface="Playfair Display"/>
                <a:cs typeface="Playfair Display"/>
                <a:sym typeface="Playfair Display"/>
              </a:rPr>
              <a:t>Literacy</a:t>
            </a:r>
            <a:br>
              <a:rPr lang="en" sz="1600">
                <a:latin typeface="Playfair Display"/>
                <a:ea typeface="Playfair Display"/>
                <a:cs typeface="Playfair Display"/>
                <a:sym typeface="Playfair Display"/>
              </a:rPr>
            </a:br>
            <a:r>
              <a:rPr lang="en" sz="1600">
                <a:latin typeface="Playfair Display"/>
                <a:ea typeface="Playfair Display"/>
                <a:cs typeface="Playfair Display"/>
                <a:sym typeface="Playfair Display"/>
              </a:rPr>
              <a:t>Media </a:t>
            </a:r>
            <a:r>
              <a:rPr lang="en" sz="1600">
                <a:latin typeface="Playfair Display"/>
                <a:ea typeface="Playfair Display"/>
                <a:cs typeface="Playfair Display"/>
                <a:sym typeface="Playfair Display"/>
              </a:rPr>
              <a:t>Literacy</a:t>
            </a:r>
            <a:r>
              <a:rPr lang="en" sz="1600">
                <a:latin typeface="Playfair Display"/>
                <a:ea typeface="Playfair Display"/>
                <a:cs typeface="Playfair Display"/>
                <a:sym typeface="Playfair Display"/>
              </a:rPr>
              <a:t> </a:t>
            </a:r>
            <a:endParaRPr sz="1600">
              <a:latin typeface="Playfair Display"/>
              <a:ea typeface="Playfair Display"/>
              <a:cs typeface="Playfair Display"/>
              <a:sym typeface="Playfair Display"/>
            </a:endParaRPr>
          </a:p>
        </p:txBody>
      </p:sp>
      <p:sp>
        <p:nvSpPr>
          <p:cNvPr id="148" name="Google Shape;148;g64be056802_1_0"/>
          <p:cNvSpPr txBox="1"/>
          <p:nvPr/>
        </p:nvSpPr>
        <p:spPr>
          <a:xfrm>
            <a:off x="4832450" y="141600"/>
            <a:ext cx="4154100" cy="48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layfair Display"/>
                <a:ea typeface="Playfair Display"/>
                <a:cs typeface="Playfair Display"/>
                <a:sym typeface="Playfair Display"/>
              </a:rPr>
              <a:t>Interdisciplinary Connections: </a:t>
            </a:r>
            <a:r>
              <a:rPr lang="en">
                <a:latin typeface="Playfair Display"/>
                <a:ea typeface="Playfair Display"/>
                <a:cs typeface="Playfair Display"/>
                <a:sym typeface="Playfair Display"/>
              </a:rPr>
              <a:t>History</a:t>
            </a:r>
            <a:endParaRPr>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a:p>
            <a:pPr indent="0" lvl="0" marL="0" rtl="0" algn="l">
              <a:spcBef>
                <a:spcPts val="0"/>
              </a:spcBef>
              <a:spcAft>
                <a:spcPts val="0"/>
              </a:spcAft>
              <a:buNone/>
            </a:pPr>
            <a:r>
              <a:rPr b="1" lang="en">
                <a:latin typeface="Playfair Display"/>
                <a:ea typeface="Playfair Display"/>
                <a:cs typeface="Playfair Display"/>
                <a:sym typeface="Playfair Display"/>
              </a:rPr>
              <a:t>Goals &amp; </a:t>
            </a:r>
            <a:r>
              <a:rPr b="1" lang="en">
                <a:latin typeface="Playfair Display"/>
                <a:ea typeface="Playfair Display"/>
                <a:cs typeface="Playfair Display"/>
                <a:sym typeface="Playfair Display"/>
              </a:rPr>
              <a:t>Objectives</a:t>
            </a:r>
            <a:r>
              <a:rPr b="1" lang="en">
                <a:latin typeface="Playfair Display"/>
                <a:ea typeface="Playfair Display"/>
                <a:cs typeface="Playfair Display"/>
                <a:sym typeface="Playfair Display"/>
              </a:rPr>
              <a:t>: </a:t>
            </a:r>
            <a:endParaRPr>
              <a:latin typeface="Playfair Display"/>
              <a:ea typeface="Playfair Display"/>
              <a:cs typeface="Playfair Display"/>
              <a:sym typeface="Playfair Display"/>
            </a:endParaRPr>
          </a:p>
          <a:p>
            <a:pPr indent="0" lvl="0" marL="0" rtl="0" algn="l">
              <a:spcBef>
                <a:spcPts val="0"/>
              </a:spcBef>
              <a:spcAft>
                <a:spcPts val="0"/>
              </a:spcAft>
              <a:buNone/>
            </a:pPr>
            <a:r>
              <a:rPr lang="en">
                <a:latin typeface="Playfair Display"/>
                <a:ea typeface="Playfair Display"/>
                <a:cs typeface="Playfair Display"/>
                <a:sym typeface="Playfair Display"/>
              </a:rPr>
              <a:t>Based upon their understanding of rhetorical devices employed in chapter one, SWBAT read and listen to various sets of music lyrics throughout the period and analyze them knowing </a:t>
            </a:r>
            <a:r>
              <a:rPr b="1" lang="en">
                <a:latin typeface="Playfair Display"/>
                <a:ea typeface="Playfair Display"/>
                <a:cs typeface="Playfair Display"/>
                <a:sym typeface="Playfair Display"/>
              </a:rPr>
              <a:t>SOAPSTone</a:t>
            </a:r>
            <a:r>
              <a:rPr lang="en">
                <a:latin typeface="Playfair Display"/>
                <a:ea typeface="Playfair Display"/>
                <a:cs typeface="Playfair Display"/>
                <a:sym typeface="Playfair Display"/>
              </a:rPr>
              <a:t>, rhetorical appeals, techniques and devices, and then sharing their responses with the class. </a:t>
            </a:r>
            <a:endParaRPr>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a:p>
            <a:pPr indent="0" lvl="0" marL="0" rtl="0" algn="l">
              <a:spcBef>
                <a:spcPts val="0"/>
              </a:spcBef>
              <a:spcAft>
                <a:spcPts val="0"/>
              </a:spcAft>
              <a:buNone/>
            </a:pPr>
            <a:r>
              <a:rPr b="1" lang="en">
                <a:latin typeface="Playfair Display"/>
                <a:ea typeface="Playfair Display"/>
                <a:cs typeface="Playfair Display"/>
                <a:sym typeface="Playfair Display"/>
              </a:rPr>
              <a:t>Learning Activities &amp; Instructional Strategies:</a:t>
            </a:r>
            <a:endParaRPr b="1">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Do Now</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Students will read and listen to the music lyrics in the packet provided.</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Students will work in pairs to exchange their analysis of the rhetorical devices and appeals. </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Closure: How do you feel about your ability to analyze a written and visual text? Do you need more practice in any area</a:t>
            </a:r>
            <a:endParaRPr>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2" name="Shape 152"/>
        <p:cNvGrpSpPr/>
        <p:nvPr/>
      </p:nvGrpSpPr>
      <p:grpSpPr>
        <a:xfrm>
          <a:off x="0" y="0"/>
          <a:ext cx="0" cy="0"/>
          <a:chOff x="0" y="0"/>
          <a:chExt cx="0" cy="0"/>
        </a:xfrm>
      </p:grpSpPr>
      <p:sp>
        <p:nvSpPr>
          <p:cNvPr id="153" name="Google Shape;153;g64be056802_1_6"/>
          <p:cNvSpPr txBox="1"/>
          <p:nvPr>
            <p:ph type="title"/>
          </p:nvPr>
        </p:nvSpPr>
        <p:spPr>
          <a:xfrm>
            <a:off x="252450" y="0"/>
            <a:ext cx="4045200" cy="687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2400">
                <a:latin typeface="Times New Roman"/>
                <a:ea typeface="Times New Roman"/>
                <a:cs typeface="Times New Roman"/>
                <a:sym typeface="Times New Roman"/>
              </a:rPr>
              <a:t>Sample Lesson Continued:</a:t>
            </a:r>
            <a:endParaRPr sz="2400">
              <a:latin typeface="Times New Roman"/>
              <a:ea typeface="Times New Roman"/>
              <a:cs typeface="Times New Roman"/>
              <a:sym typeface="Times New Roman"/>
            </a:endParaRPr>
          </a:p>
        </p:txBody>
      </p:sp>
      <p:sp>
        <p:nvSpPr>
          <p:cNvPr id="154" name="Google Shape;154;g64be056802_1_6"/>
          <p:cNvSpPr txBox="1"/>
          <p:nvPr/>
        </p:nvSpPr>
        <p:spPr>
          <a:xfrm>
            <a:off x="126300" y="612400"/>
            <a:ext cx="4297500" cy="419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600">
                <a:latin typeface="Playfair Display"/>
                <a:ea typeface="Playfair Display"/>
                <a:cs typeface="Playfair Display"/>
                <a:sym typeface="Playfair Display"/>
              </a:rPr>
              <a:t>Differentiation: </a:t>
            </a:r>
            <a:endParaRPr b="1" sz="16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rPr lang="en" sz="1600">
                <a:latin typeface="Playfair Display"/>
                <a:ea typeface="Playfair Display"/>
                <a:cs typeface="Playfair Display"/>
                <a:sym typeface="Playfair Display"/>
              </a:rPr>
              <a:t>Students will work and pair up at their individual  pace as they finish listening and reading. </a:t>
            </a:r>
            <a:endParaRPr sz="16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t/>
            </a:r>
            <a:endParaRPr sz="16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rPr b="1" lang="en" sz="1600">
                <a:latin typeface="Playfair Display"/>
                <a:ea typeface="Playfair Display"/>
                <a:cs typeface="Playfair Display"/>
                <a:sym typeface="Playfair Display"/>
              </a:rPr>
              <a:t>Assessments: </a:t>
            </a:r>
            <a:endParaRPr b="1" sz="1600">
              <a:latin typeface="Playfair Display"/>
              <a:ea typeface="Playfair Display"/>
              <a:cs typeface="Playfair Display"/>
              <a:sym typeface="Playfair Display"/>
            </a:endParaRPr>
          </a:p>
          <a:p>
            <a:pPr indent="-330200" lvl="0" marL="457200" marR="0" rtl="0" algn="l">
              <a:lnSpc>
                <a:spcPct val="100000"/>
              </a:lnSpc>
              <a:spcBef>
                <a:spcPts val="0"/>
              </a:spcBef>
              <a:spcAft>
                <a:spcPts val="0"/>
              </a:spcAft>
              <a:buSzPts val="1600"/>
              <a:buFont typeface="Playfair Display"/>
              <a:buChar char="●"/>
            </a:pPr>
            <a:r>
              <a:rPr lang="en" sz="1600">
                <a:latin typeface="Playfair Display"/>
                <a:ea typeface="Playfair Display"/>
                <a:cs typeface="Playfair Display"/>
                <a:sym typeface="Playfair Display"/>
              </a:rPr>
              <a:t>Students will earn grades based upon the test tomorrow. </a:t>
            </a:r>
            <a:endParaRPr sz="16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rPr b="1" lang="en" sz="1600">
                <a:latin typeface="Playfair Display"/>
                <a:ea typeface="Playfair Display"/>
                <a:cs typeface="Playfair Display"/>
                <a:sym typeface="Playfair Display"/>
              </a:rPr>
              <a:t>At Home:</a:t>
            </a:r>
            <a:r>
              <a:rPr lang="en" sz="1600">
                <a:latin typeface="Playfair Display"/>
                <a:ea typeface="Playfair Display"/>
                <a:cs typeface="Playfair Display"/>
                <a:sym typeface="Playfair Display"/>
              </a:rPr>
              <a:t> </a:t>
            </a:r>
            <a:r>
              <a:rPr b="1" lang="en" sz="1600">
                <a:latin typeface="Playfair Display"/>
                <a:ea typeface="Playfair Display"/>
                <a:cs typeface="Playfair Display"/>
                <a:sym typeface="Playfair Display"/>
              </a:rPr>
              <a:t> </a:t>
            </a:r>
            <a:r>
              <a:rPr lang="en" sz="1600">
                <a:latin typeface="Playfair Display"/>
                <a:ea typeface="Playfair Display"/>
                <a:cs typeface="Playfair Display"/>
                <a:sym typeface="Playfair Display"/>
              </a:rPr>
              <a:t>Students will locate and analyze their own set of lyrics at home and write about their rhetorical analysis using a graphic organizer or a mind map format. </a:t>
            </a:r>
            <a:endParaRPr sz="1600">
              <a:latin typeface="Playfair Display"/>
              <a:ea typeface="Playfair Display"/>
              <a:cs typeface="Playfair Display"/>
              <a:sym typeface="Playfair Display"/>
            </a:endParaRPr>
          </a:p>
        </p:txBody>
      </p:sp>
      <p:pic>
        <p:nvPicPr>
          <p:cNvPr id="155" name="Google Shape;155;g64be056802_1_6"/>
          <p:cNvPicPr preferRelativeResize="0"/>
          <p:nvPr/>
        </p:nvPicPr>
        <p:blipFill>
          <a:blip r:embed="rId3">
            <a:alphaModFix/>
          </a:blip>
          <a:stretch>
            <a:fillRect/>
          </a:stretch>
        </p:blipFill>
        <p:spPr>
          <a:xfrm>
            <a:off x="4599375" y="0"/>
            <a:ext cx="4544625"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9" name="Shape 159"/>
        <p:cNvGrpSpPr/>
        <p:nvPr/>
      </p:nvGrpSpPr>
      <p:grpSpPr>
        <a:xfrm>
          <a:off x="0" y="0"/>
          <a:ext cx="0" cy="0"/>
          <a:chOff x="0" y="0"/>
          <a:chExt cx="0" cy="0"/>
        </a:xfrm>
      </p:grpSpPr>
      <p:sp>
        <p:nvSpPr>
          <p:cNvPr id="160" name="Google Shape;160;g64be056802_0_572"/>
          <p:cNvSpPr txBox="1"/>
          <p:nvPr>
            <p:ph type="title"/>
          </p:nvPr>
        </p:nvSpPr>
        <p:spPr>
          <a:xfrm>
            <a:off x="252450" y="270000"/>
            <a:ext cx="4045200" cy="925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3000">
                <a:solidFill>
                  <a:srgbClr val="3D85C6"/>
                </a:solidFill>
                <a:latin typeface="Playfair Display"/>
                <a:ea typeface="Playfair Display"/>
                <a:cs typeface="Playfair Display"/>
                <a:sym typeface="Playfair Display"/>
              </a:rPr>
              <a:t>Thank you!</a:t>
            </a:r>
            <a:endParaRPr sz="3000">
              <a:solidFill>
                <a:srgbClr val="3D85C6"/>
              </a:solidFill>
              <a:latin typeface="Playfair Display"/>
              <a:ea typeface="Playfair Display"/>
              <a:cs typeface="Playfair Display"/>
              <a:sym typeface="Playfair Display"/>
            </a:endParaRPr>
          </a:p>
        </p:txBody>
      </p:sp>
      <p:sp>
        <p:nvSpPr>
          <p:cNvPr id="161" name="Google Shape;161;g64be056802_0_572"/>
          <p:cNvSpPr txBox="1"/>
          <p:nvPr/>
        </p:nvSpPr>
        <p:spPr>
          <a:xfrm>
            <a:off x="252450" y="1335900"/>
            <a:ext cx="4297500" cy="3180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3000">
                <a:latin typeface="Playfair Display"/>
                <a:ea typeface="Playfair Display"/>
                <a:cs typeface="Playfair Display"/>
                <a:sym typeface="Playfair Display"/>
              </a:rPr>
              <a:t>Before logging out of your </a:t>
            </a:r>
            <a:r>
              <a:rPr lang="en" sz="3000">
                <a:latin typeface="Playfair Display"/>
                <a:ea typeface="Playfair Display"/>
                <a:cs typeface="Playfair Display"/>
                <a:sym typeface="Playfair Display"/>
              </a:rPr>
              <a:t>Chromebooks</a:t>
            </a:r>
            <a:r>
              <a:rPr lang="en" sz="3000">
                <a:latin typeface="Playfair Display"/>
                <a:ea typeface="Playfair Display"/>
                <a:cs typeface="Playfair Display"/>
                <a:sym typeface="Playfair Display"/>
              </a:rPr>
              <a:t>, complete the Google survey regarding today’s workshop</a:t>
            </a:r>
            <a:endParaRPr sz="30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t/>
            </a:r>
            <a:endParaRPr sz="16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t/>
            </a:r>
            <a:endParaRPr sz="1600">
              <a:latin typeface="Playfair Display"/>
              <a:ea typeface="Playfair Display"/>
              <a:cs typeface="Playfair Display"/>
              <a:sym typeface="Playfair Display"/>
            </a:endParaRPr>
          </a:p>
        </p:txBody>
      </p:sp>
      <p:pic>
        <p:nvPicPr>
          <p:cNvPr id="162" name="Google Shape;162;g64be056802_0_572"/>
          <p:cNvPicPr preferRelativeResize="0"/>
          <p:nvPr/>
        </p:nvPicPr>
        <p:blipFill>
          <a:blip r:embed="rId3">
            <a:alphaModFix/>
          </a:blip>
          <a:stretch>
            <a:fillRect/>
          </a:stretch>
        </p:blipFill>
        <p:spPr>
          <a:xfrm>
            <a:off x="5291700" y="206400"/>
            <a:ext cx="2600325" cy="1762125"/>
          </a:xfrm>
          <a:prstGeom prst="rect">
            <a:avLst/>
          </a:prstGeom>
          <a:noFill/>
          <a:ln>
            <a:noFill/>
          </a:ln>
        </p:spPr>
      </p:pic>
      <p:sp>
        <p:nvSpPr>
          <p:cNvPr id="163" name="Google Shape;163;g64be056802_0_572"/>
          <p:cNvSpPr txBox="1"/>
          <p:nvPr/>
        </p:nvSpPr>
        <p:spPr>
          <a:xfrm>
            <a:off x="4954500" y="2343100"/>
            <a:ext cx="3523500" cy="21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Playfair Display"/>
                <a:ea typeface="Playfair Display"/>
                <a:cs typeface="Playfair Display"/>
                <a:sym typeface="Playfair Display"/>
              </a:rPr>
              <a:t>     </a:t>
            </a:r>
            <a:r>
              <a:rPr lang="en" sz="3000">
                <a:solidFill>
                  <a:srgbClr val="1155CC"/>
                </a:solidFill>
                <a:latin typeface="Playfair Display"/>
                <a:ea typeface="Playfair Display"/>
                <a:cs typeface="Playfair Display"/>
                <a:sym typeface="Playfair Display"/>
              </a:rPr>
              <a:t>  We are TRE</a:t>
            </a:r>
            <a:endParaRPr sz="3000">
              <a:solidFill>
                <a:srgbClr val="1155CC"/>
              </a:solidFill>
              <a:latin typeface="Playfair Display"/>
              <a:ea typeface="Playfair Display"/>
              <a:cs typeface="Playfair Display"/>
              <a:sym typeface="Playfair Display"/>
            </a:endParaRPr>
          </a:p>
          <a:p>
            <a:pPr indent="0" lvl="0" marL="0" rtl="0" algn="ctr">
              <a:spcBef>
                <a:spcPts val="0"/>
              </a:spcBef>
              <a:spcAft>
                <a:spcPts val="0"/>
              </a:spcAft>
              <a:buNone/>
            </a:pPr>
            <a:r>
              <a:rPr lang="en" sz="3000">
                <a:latin typeface="Playfair Display"/>
                <a:ea typeface="Playfair Display"/>
                <a:cs typeface="Playfair Display"/>
                <a:sym typeface="Playfair Display"/>
              </a:rPr>
              <a:t>T</a:t>
            </a:r>
            <a:r>
              <a:rPr lang="en" sz="1800">
                <a:latin typeface="Playfair Display"/>
                <a:ea typeface="Playfair Display"/>
                <a:cs typeface="Playfair Display"/>
                <a:sym typeface="Playfair Display"/>
              </a:rPr>
              <a:t>olerance</a:t>
            </a:r>
            <a:endParaRPr sz="1800">
              <a:latin typeface="Playfair Display"/>
              <a:ea typeface="Playfair Display"/>
              <a:cs typeface="Playfair Display"/>
              <a:sym typeface="Playfair Display"/>
            </a:endParaRPr>
          </a:p>
          <a:p>
            <a:pPr indent="0" lvl="0" marL="0" rtl="0" algn="ctr">
              <a:spcBef>
                <a:spcPts val="0"/>
              </a:spcBef>
              <a:spcAft>
                <a:spcPts val="0"/>
              </a:spcAft>
              <a:buNone/>
            </a:pPr>
            <a:r>
              <a:rPr lang="en" sz="3000">
                <a:latin typeface="Playfair Display"/>
                <a:ea typeface="Playfair Display"/>
                <a:cs typeface="Playfair Display"/>
                <a:sym typeface="Playfair Display"/>
              </a:rPr>
              <a:t>R</a:t>
            </a:r>
            <a:r>
              <a:rPr lang="en" sz="1800">
                <a:latin typeface="Playfair Display"/>
                <a:ea typeface="Playfair Display"/>
                <a:cs typeface="Playfair Display"/>
                <a:sym typeface="Playfair Display"/>
              </a:rPr>
              <a:t>espect</a:t>
            </a:r>
            <a:endParaRPr sz="1800">
              <a:latin typeface="Playfair Display"/>
              <a:ea typeface="Playfair Display"/>
              <a:cs typeface="Playfair Display"/>
              <a:sym typeface="Playfair Display"/>
            </a:endParaRPr>
          </a:p>
          <a:p>
            <a:pPr indent="0" lvl="0" marL="0" rtl="0" algn="ctr">
              <a:spcBef>
                <a:spcPts val="0"/>
              </a:spcBef>
              <a:spcAft>
                <a:spcPts val="0"/>
              </a:spcAft>
              <a:buNone/>
            </a:pPr>
            <a:r>
              <a:rPr lang="en" sz="3000">
                <a:latin typeface="Playfair Display"/>
                <a:ea typeface="Playfair Display"/>
                <a:cs typeface="Playfair Display"/>
                <a:sym typeface="Playfair Display"/>
              </a:rPr>
              <a:t>E</a:t>
            </a:r>
            <a:r>
              <a:rPr lang="en" sz="1800">
                <a:latin typeface="Playfair Display"/>
                <a:ea typeface="Playfair Display"/>
                <a:cs typeface="Playfair Display"/>
                <a:sym typeface="Playfair Display"/>
              </a:rPr>
              <a:t>xcellence</a:t>
            </a:r>
            <a:endParaRPr sz="1800">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7" name="Shape 167"/>
        <p:cNvGrpSpPr/>
        <p:nvPr/>
      </p:nvGrpSpPr>
      <p:grpSpPr>
        <a:xfrm>
          <a:off x="0" y="0"/>
          <a:ext cx="0" cy="0"/>
          <a:chOff x="0" y="0"/>
          <a:chExt cx="0" cy="0"/>
        </a:xfrm>
      </p:grpSpPr>
      <p:sp>
        <p:nvSpPr>
          <p:cNvPr id="168" name="Google Shape;168;p12"/>
          <p:cNvSpPr txBox="1"/>
          <p:nvPr>
            <p:ph type="title"/>
          </p:nvPr>
        </p:nvSpPr>
        <p:spPr>
          <a:xfrm>
            <a:off x="89625" y="131525"/>
            <a:ext cx="8520600" cy="572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200"/>
              <a:buNone/>
            </a:pPr>
            <a:r>
              <a:rPr lang="en"/>
              <a:t>References</a:t>
            </a:r>
            <a:endParaRPr/>
          </a:p>
        </p:txBody>
      </p:sp>
      <p:sp>
        <p:nvSpPr>
          <p:cNvPr id="169" name="Google Shape;169;p12"/>
          <p:cNvSpPr txBox="1"/>
          <p:nvPr>
            <p:ph idx="1" type="body"/>
          </p:nvPr>
        </p:nvSpPr>
        <p:spPr>
          <a:xfrm>
            <a:off x="222075" y="640075"/>
            <a:ext cx="8520600" cy="43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Times New Roman"/>
                <a:ea typeface="Times New Roman"/>
                <a:cs typeface="Times New Roman"/>
                <a:sym typeface="Times New Roman"/>
              </a:rPr>
              <a:t>Doyle, K. (2019). The languages and literacies of the STEAM content areas. </a:t>
            </a:r>
            <a:r>
              <a:rPr i="1" lang="en" sz="1200">
                <a:solidFill>
                  <a:srgbClr val="000000"/>
                </a:solidFill>
                <a:latin typeface="Times New Roman"/>
                <a:ea typeface="Times New Roman"/>
                <a:cs typeface="Times New Roman"/>
                <a:sym typeface="Times New Roman"/>
              </a:rPr>
              <a:t>Literacy Learning: The Middle Years</a:t>
            </a:r>
            <a:r>
              <a:rPr lang="en" sz="1200">
                <a:solidFill>
                  <a:srgbClr val="000000"/>
                </a:solidFill>
                <a:latin typeface="Times New Roman"/>
                <a:ea typeface="Times New Roman"/>
                <a:cs typeface="Times New Roman"/>
                <a:sym typeface="Times New Roman"/>
              </a:rPr>
              <a:t>, </a:t>
            </a:r>
            <a:r>
              <a:rPr i="1" lang="en" sz="1200">
                <a:solidFill>
                  <a:srgbClr val="000000"/>
                </a:solidFill>
                <a:latin typeface="Times New Roman"/>
                <a:ea typeface="Times New Roman"/>
                <a:cs typeface="Times New Roman"/>
                <a:sym typeface="Times New Roman"/>
              </a:rPr>
              <a:t>27</a:t>
            </a:r>
            <a:r>
              <a:rPr lang="en" sz="1200">
                <a:solidFill>
                  <a:srgbClr val="000000"/>
                </a:solidFill>
                <a:latin typeface="Times New Roman"/>
                <a:ea typeface="Times New Roman"/>
                <a:cs typeface="Times New Roman"/>
                <a:sym typeface="Times New Roman"/>
              </a:rPr>
              <a:t>(1), 38–50. Retrieved from https://search-ebscohost-com.lopes.idm.oclc.org/login.aspx?direct=true&amp;db=ehh&amp;AN=133954204&amp;site=ehost-live&amp;scope=site</a:t>
            </a:r>
            <a:endParaRPr sz="1200">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rPr lang="en" sz="1200">
                <a:solidFill>
                  <a:srgbClr val="000000"/>
                </a:solidFill>
                <a:latin typeface="Times New Roman"/>
                <a:ea typeface="Times New Roman"/>
                <a:cs typeface="Times New Roman"/>
                <a:sym typeface="Times New Roman"/>
              </a:rPr>
              <a:t>Gorski, D. (n.d.). What is RTI? Retrieved from </a:t>
            </a:r>
            <a:r>
              <a:rPr lang="en" sz="1200" u="sng">
                <a:solidFill>
                  <a:srgbClr val="000000"/>
                </a:solidFill>
                <a:latin typeface="Times New Roman"/>
                <a:ea typeface="Times New Roman"/>
                <a:cs typeface="Times New Roman"/>
                <a:sym typeface="Times New Roman"/>
                <a:hlinkClick r:id="rId3"/>
              </a:rPr>
              <a:t>http://www.rtinetwork.org/learn/what/whatisrti</a:t>
            </a:r>
            <a:r>
              <a:rPr lang="en" sz="1200">
                <a:solidFill>
                  <a:srgbClr val="000000"/>
                </a:solidFill>
                <a:latin typeface="Times New Roman"/>
                <a:ea typeface="Times New Roman"/>
                <a:cs typeface="Times New Roman"/>
                <a:sym typeface="Times New Roman"/>
              </a:rPr>
              <a:t>.</a:t>
            </a:r>
            <a:endParaRPr sz="1200">
              <a:solidFill>
                <a:srgbClr val="000000"/>
              </a:solidFill>
              <a:latin typeface="Times New Roman"/>
              <a:ea typeface="Times New Roman"/>
              <a:cs typeface="Times New Roman"/>
              <a:sym typeface="Times New Roman"/>
            </a:endParaRPr>
          </a:p>
          <a:p>
            <a:pPr indent="0" lvl="0" marL="0" rtl="0" algn="l">
              <a:spcBef>
                <a:spcPts val="1600"/>
              </a:spcBef>
              <a:spcAft>
                <a:spcPts val="0"/>
              </a:spcAft>
              <a:buClr>
                <a:schemeClr val="dk1"/>
              </a:buClr>
              <a:buSzPts val="1100"/>
              <a:buFont typeface="Arial"/>
              <a:buNone/>
            </a:pPr>
            <a:r>
              <a:rPr lang="en" sz="1200">
                <a:solidFill>
                  <a:srgbClr val="000000"/>
                </a:solidFill>
                <a:latin typeface="Times New Roman"/>
                <a:ea typeface="Times New Roman"/>
                <a:cs typeface="Times New Roman"/>
                <a:sym typeface="Times New Roman"/>
              </a:rPr>
              <a:t>King, E. (1979). School Curriculum in the Context of Lifelong Education/Curriculum Integration and Lifelong Education (Book Review). </a:t>
            </a:r>
            <a:r>
              <a:rPr i="1" lang="en" sz="1200">
                <a:solidFill>
                  <a:srgbClr val="000000"/>
                </a:solidFill>
                <a:latin typeface="Times New Roman"/>
                <a:ea typeface="Times New Roman"/>
                <a:cs typeface="Times New Roman"/>
                <a:sym typeface="Times New Roman"/>
              </a:rPr>
              <a:t>European Journal of Education</a:t>
            </a:r>
            <a:r>
              <a:rPr lang="en" sz="1200">
                <a:solidFill>
                  <a:srgbClr val="000000"/>
                </a:solidFill>
                <a:latin typeface="Times New Roman"/>
                <a:ea typeface="Times New Roman"/>
                <a:cs typeface="Times New Roman"/>
                <a:sym typeface="Times New Roman"/>
              </a:rPr>
              <a:t>, </a:t>
            </a:r>
            <a:r>
              <a:rPr i="1" lang="en" sz="1200">
                <a:solidFill>
                  <a:srgbClr val="000000"/>
                </a:solidFill>
                <a:latin typeface="Times New Roman"/>
                <a:ea typeface="Times New Roman"/>
                <a:cs typeface="Times New Roman"/>
                <a:sym typeface="Times New Roman"/>
              </a:rPr>
              <a:t>14</a:t>
            </a:r>
            <a:r>
              <a:rPr lang="en" sz="1200">
                <a:solidFill>
                  <a:srgbClr val="000000"/>
                </a:solidFill>
                <a:latin typeface="Times New Roman"/>
                <a:ea typeface="Times New Roman"/>
                <a:cs typeface="Times New Roman"/>
                <a:sym typeface="Times New Roman"/>
              </a:rPr>
              <a:t>(4), 369. https://doi-org.lopes.idm.oclc.org/10.2307/1503288</a:t>
            </a:r>
            <a:endParaRPr sz="1200">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rPr lang="en" sz="1200">
                <a:solidFill>
                  <a:srgbClr val="000000"/>
                </a:solidFill>
                <a:latin typeface="Times New Roman"/>
                <a:ea typeface="Times New Roman"/>
                <a:cs typeface="Times New Roman"/>
                <a:sym typeface="Times New Roman"/>
              </a:rPr>
              <a:t>Lesaux, N. K. 1. nonie_lesaux@gse. harvard. ed., Burkhauser, M. A. ., &amp; Kelley, J. G. . (2013). SUPPORTING Teachers. </a:t>
            </a:r>
            <a:r>
              <a:rPr i="1" lang="en" sz="1200">
                <a:solidFill>
                  <a:srgbClr val="000000"/>
                </a:solidFill>
                <a:latin typeface="Times New Roman"/>
                <a:ea typeface="Times New Roman"/>
                <a:cs typeface="Times New Roman"/>
                <a:sym typeface="Times New Roman"/>
              </a:rPr>
              <a:t>Principal Leadership</a:t>
            </a:r>
            <a:r>
              <a:rPr lang="en" sz="1200">
                <a:solidFill>
                  <a:srgbClr val="000000"/>
                </a:solidFill>
                <a:latin typeface="Times New Roman"/>
                <a:ea typeface="Times New Roman"/>
                <a:cs typeface="Times New Roman"/>
                <a:sym typeface="Times New Roman"/>
              </a:rPr>
              <a:t>, </a:t>
            </a:r>
            <a:r>
              <a:rPr i="1" lang="en" sz="1200">
                <a:solidFill>
                  <a:srgbClr val="000000"/>
                </a:solidFill>
                <a:latin typeface="Times New Roman"/>
                <a:ea typeface="Times New Roman"/>
                <a:cs typeface="Times New Roman"/>
                <a:sym typeface="Times New Roman"/>
              </a:rPr>
              <a:t>14</a:t>
            </a:r>
            <a:r>
              <a:rPr lang="en" sz="1200">
                <a:solidFill>
                  <a:srgbClr val="000000"/>
                </a:solidFill>
                <a:latin typeface="Times New Roman"/>
                <a:ea typeface="Times New Roman"/>
                <a:cs typeface="Times New Roman"/>
                <a:sym typeface="Times New Roman"/>
              </a:rPr>
              <a:t>(2), 40–44. Retrieved from </a:t>
            </a:r>
            <a:r>
              <a:rPr lang="en" sz="1200" u="sng">
                <a:solidFill>
                  <a:srgbClr val="000000"/>
                </a:solidFill>
                <a:latin typeface="Times New Roman"/>
                <a:ea typeface="Times New Roman"/>
                <a:cs typeface="Times New Roman"/>
                <a:sym typeface="Times New Roman"/>
                <a:hlinkClick r:id="rId4"/>
              </a:rPr>
              <a:t>https://search-ebscohost-com.lopes.idm.oclc.org/login.aspx?direct=true&amp;db=ofs&amp;AN=90639445&amp;site=ehost-live&amp;scope=site</a:t>
            </a:r>
            <a:endParaRPr sz="1200">
              <a:solidFill>
                <a:srgbClr val="000000"/>
              </a:solidFill>
              <a:latin typeface="Times New Roman"/>
              <a:ea typeface="Times New Roman"/>
              <a:cs typeface="Times New Roman"/>
              <a:sym typeface="Times New Roman"/>
            </a:endParaRPr>
          </a:p>
          <a:p>
            <a:pPr indent="0" lvl="0" marL="0" marR="114300" rtl="0" algn="l">
              <a:spcBef>
                <a:spcPts val="1600"/>
              </a:spcBef>
              <a:spcAft>
                <a:spcPts val="0"/>
              </a:spcAft>
              <a:buNone/>
            </a:pPr>
            <a:r>
              <a:rPr lang="en" sz="1200">
                <a:solidFill>
                  <a:srgbClr val="000000"/>
                </a:solidFill>
                <a:latin typeface="Times New Roman"/>
                <a:ea typeface="Times New Roman"/>
                <a:cs typeface="Times New Roman"/>
                <a:sym typeface="Times New Roman"/>
              </a:rPr>
              <a:t>Kelley, D., Finley, R., Koehler, K., &amp; Picard, K. (2001). Equal Access: Integrating Technology Into the Elementary and Secondary Curriculum. </a:t>
            </a:r>
            <a:r>
              <a:rPr i="1" lang="en" sz="1200">
                <a:solidFill>
                  <a:srgbClr val="000000"/>
                </a:solidFill>
                <a:latin typeface="Times New Roman"/>
                <a:ea typeface="Times New Roman"/>
                <a:cs typeface="Times New Roman"/>
                <a:sym typeface="Times New Roman"/>
              </a:rPr>
              <a:t>Re:View</a:t>
            </a:r>
            <a:r>
              <a:rPr lang="en" sz="1200">
                <a:solidFill>
                  <a:srgbClr val="000000"/>
                </a:solidFill>
                <a:latin typeface="Times New Roman"/>
                <a:ea typeface="Times New Roman"/>
                <a:cs typeface="Times New Roman"/>
                <a:sym typeface="Times New Roman"/>
              </a:rPr>
              <a:t>, </a:t>
            </a:r>
            <a:r>
              <a:rPr i="1" lang="en" sz="1200">
                <a:solidFill>
                  <a:srgbClr val="000000"/>
                </a:solidFill>
                <a:latin typeface="Times New Roman"/>
                <a:ea typeface="Times New Roman"/>
                <a:cs typeface="Times New Roman"/>
                <a:sym typeface="Times New Roman"/>
              </a:rPr>
              <a:t>33</a:t>
            </a:r>
            <a:r>
              <a:rPr lang="en" sz="1200">
                <a:solidFill>
                  <a:srgbClr val="000000"/>
                </a:solidFill>
                <a:latin typeface="Times New Roman"/>
                <a:ea typeface="Times New Roman"/>
                <a:cs typeface="Times New Roman"/>
                <a:sym typeface="Times New Roman"/>
              </a:rPr>
              <a:t>(2), 63. Retrieved from https://search-ebscohost-com.lopes.idm.oclc.org/login.aspx?direct=true&amp;db=ehh&amp;AN=5128980&amp;site=ehost-live&amp;scope=site</a:t>
            </a:r>
            <a:endParaRPr sz="1200">
              <a:solidFill>
                <a:srgbClr val="000000"/>
              </a:solidFill>
              <a:latin typeface="Times New Roman"/>
              <a:ea typeface="Times New Roman"/>
              <a:cs typeface="Times New Roman"/>
              <a:sym typeface="Times New Roman"/>
            </a:endParaRPr>
          </a:p>
          <a:p>
            <a:pPr indent="0" lvl="0" marL="0" marR="114300" rtl="0" algn="l">
              <a:spcBef>
                <a:spcPts val="0"/>
              </a:spcBef>
              <a:spcAft>
                <a:spcPts val="0"/>
              </a:spcAft>
              <a:buNone/>
            </a:pPr>
            <a:r>
              <a:t/>
            </a:r>
            <a:endParaRPr sz="1200">
              <a:solidFill>
                <a:srgbClr val="333333"/>
              </a:solidFill>
              <a:highlight>
                <a:srgbClr val="F5F5F5"/>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Sorenson, R. D., Goldsmith, L. M., Méndez Zulma Y., &amp; Maxwell, K. T. (2011). </a:t>
            </a:r>
            <a:r>
              <a:rPr i="1" lang="en" sz="1200">
                <a:solidFill>
                  <a:schemeClr val="dk1"/>
                </a:solidFill>
                <a:latin typeface="Times New Roman"/>
                <a:ea typeface="Times New Roman"/>
                <a:cs typeface="Times New Roman"/>
                <a:sym typeface="Times New Roman"/>
              </a:rPr>
              <a:t>The principals guide to curriculum leadership</a:t>
            </a:r>
            <a:r>
              <a:rPr lang="en" sz="1200">
                <a:solidFill>
                  <a:schemeClr val="dk1"/>
                </a:solidFill>
                <a:latin typeface="Times New Roman"/>
                <a:ea typeface="Times New Roman"/>
                <a:cs typeface="Times New Roman"/>
                <a:sym typeface="Times New Roman"/>
              </a:rPr>
              <a:t>. Thousand Oaks, CA: Corwin Press.</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sz="1800">
              <a:solidFill>
                <a:srgbClr val="000000"/>
              </a:solidFill>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7B7B7"/>
        </a:solidFill>
      </p:bgPr>
    </p:bg>
    <p:spTree>
      <p:nvGrpSpPr>
        <p:cNvPr id="60" name="Shape 60"/>
        <p:cNvGrpSpPr/>
        <p:nvPr/>
      </p:nvGrpSpPr>
      <p:grpSpPr>
        <a:xfrm>
          <a:off x="0" y="0"/>
          <a:ext cx="0" cy="0"/>
          <a:chOff x="0" y="0"/>
          <a:chExt cx="0" cy="0"/>
        </a:xfrm>
      </p:grpSpPr>
      <p:sp>
        <p:nvSpPr>
          <p:cNvPr id="61" name="Google Shape;61;p2"/>
          <p:cNvSpPr txBox="1"/>
          <p:nvPr>
            <p:ph type="ctrTitle"/>
          </p:nvPr>
        </p:nvSpPr>
        <p:spPr>
          <a:xfrm>
            <a:off x="246850" y="55775"/>
            <a:ext cx="8222100" cy="696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a:solidFill>
                  <a:srgbClr val="FFFFFF"/>
                </a:solidFill>
                <a:latin typeface="Playfair Display"/>
                <a:ea typeface="Playfair Display"/>
                <a:cs typeface="Playfair Display"/>
                <a:sym typeface="Playfair Display"/>
              </a:rPr>
              <a:t>Objectives </a:t>
            </a:r>
            <a:endParaRPr>
              <a:solidFill>
                <a:srgbClr val="FFFFFF"/>
              </a:solidFill>
              <a:latin typeface="Playfair Display"/>
              <a:ea typeface="Playfair Display"/>
              <a:cs typeface="Playfair Display"/>
              <a:sym typeface="Playfair Display"/>
            </a:endParaRPr>
          </a:p>
        </p:txBody>
      </p:sp>
      <p:sp>
        <p:nvSpPr>
          <p:cNvPr id="62" name="Google Shape;62;p2"/>
          <p:cNvSpPr txBox="1"/>
          <p:nvPr>
            <p:ph idx="1" type="subTitle"/>
          </p:nvPr>
        </p:nvSpPr>
        <p:spPr>
          <a:xfrm>
            <a:off x="378900" y="751925"/>
            <a:ext cx="8090100" cy="4284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lnSpc>
                <a:spcPct val="150000"/>
              </a:lnSpc>
              <a:spcBef>
                <a:spcPts val="0"/>
              </a:spcBef>
              <a:spcAft>
                <a:spcPts val="0"/>
              </a:spcAft>
              <a:buClr>
                <a:srgbClr val="000000"/>
              </a:buClr>
              <a:buSzPts val="1400"/>
              <a:buFont typeface="Playfair Display"/>
              <a:buChar char="●"/>
            </a:pPr>
            <a:r>
              <a:rPr lang="en" sz="1400">
                <a:solidFill>
                  <a:srgbClr val="000000"/>
                </a:solidFill>
                <a:latin typeface="Playfair Display"/>
                <a:ea typeface="Playfair Display"/>
                <a:cs typeface="Playfair Display"/>
                <a:sym typeface="Playfair Display"/>
              </a:rPr>
              <a:t>Ideas to implement cross curricular instruction into the classroom.</a:t>
            </a:r>
            <a:endParaRPr sz="1400">
              <a:solidFill>
                <a:srgbClr val="000000"/>
              </a:solidFill>
              <a:latin typeface="Playfair Display"/>
              <a:ea typeface="Playfair Display"/>
              <a:cs typeface="Playfair Display"/>
              <a:sym typeface="Playfair Display"/>
            </a:endParaRPr>
          </a:p>
          <a:p>
            <a:pPr indent="-317500" lvl="0" marL="457200" rtl="0" algn="l">
              <a:lnSpc>
                <a:spcPct val="150000"/>
              </a:lnSpc>
              <a:spcBef>
                <a:spcPts val="0"/>
              </a:spcBef>
              <a:spcAft>
                <a:spcPts val="0"/>
              </a:spcAft>
              <a:buClr>
                <a:srgbClr val="000000"/>
              </a:buClr>
              <a:buSzPts val="1400"/>
              <a:buFont typeface="Playfair Display"/>
              <a:buChar char="●"/>
            </a:pPr>
            <a:r>
              <a:rPr lang="en" sz="1400">
                <a:solidFill>
                  <a:srgbClr val="000000"/>
                </a:solidFill>
                <a:latin typeface="Playfair Display"/>
                <a:ea typeface="Playfair Display"/>
                <a:cs typeface="Playfair Display"/>
                <a:sym typeface="Playfair Display"/>
              </a:rPr>
              <a:t>How to successfully implement &amp; connect subject matter through unifying concepts.</a:t>
            </a:r>
            <a:endParaRPr sz="1400">
              <a:solidFill>
                <a:srgbClr val="000000"/>
              </a:solidFill>
              <a:latin typeface="Playfair Display"/>
              <a:ea typeface="Playfair Display"/>
              <a:cs typeface="Playfair Display"/>
              <a:sym typeface="Playfair Display"/>
            </a:endParaRPr>
          </a:p>
          <a:p>
            <a:pPr indent="-317500" lvl="0" marL="457200" rtl="0" algn="l">
              <a:lnSpc>
                <a:spcPct val="150000"/>
              </a:lnSpc>
              <a:spcBef>
                <a:spcPts val="0"/>
              </a:spcBef>
              <a:spcAft>
                <a:spcPts val="0"/>
              </a:spcAft>
              <a:buClr>
                <a:srgbClr val="000000"/>
              </a:buClr>
              <a:buSzPts val="1400"/>
              <a:buFont typeface="Playfair Display"/>
              <a:buChar char="●"/>
            </a:pPr>
            <a:r>
              <a:rPr lang="en" sz="1400">
                <a:solidFill>
                  <a:srgbClr val="000000"/>
                </a:solidFill>
                <a:latin typeface="Playfair Display"/>
                <a:ea typeface="Playfair Display"/>
                <a:cs typeface="Playfair Display"/>
                <a:sym typeface="Playfair Display"/>
              </a:rPr>
              <a:t>Cross curricular support through STEAM programs and LATIC Classrooms.</a:t>
            </a:r>
            <a:endParaRPr sz="1400">
              <a:solidFill>
                <a:srgbClr val="000000"/>
              </a:solidFill>
              <a:latin typeface="Playfair Display"/>
              <a:ea typeface="Playfair Display"/>
              <a:cs typeface="Playfair Display"/>
              <a:sym typeface="Playfair Display"/>
            </a:endParaRPr>
          </a:p>
          <a:p>
            <a:pPr indent="-317500" lvl="0" marL="457200" rtl="0" algn="l">
              <a:lnSpc>
                <a:spcPct val="150000"/>
              </a:lnSpc>
              <a:spcBef>
                <a:spcPts val="0"/>
              </a:spcBef>
              <a:spcAft>
                <a:spcPts val="0"/>
              </a:spcAft>
              <a:buClr>
                <a:srgbClr val="000000"/>
              </a:buClr>
              <a:buSzPts val="1400"/>
              <a:buFont typeface="Playfair Display"/>
              <a:buChar char="●"/>
            </a:pPr>
            <a:r>
              <a:rPr lang="en" sz="1400">
                <a:solidFill>
                  <a:srgbClr val="000000"/>
                </a:solidFill>
                <a:latin typeface="Playfair Display"/>
                <a:ea typeface="Playfair Display"/>
                <a:cs typeface="Playfair Display"/>
                <a:sym typeface="Playfair Display"/>
              </a:rPr>
              <a:t>Infusing technology that supports the curriculum.</a:t>
            </a:r>
            <a:endParaRPr sz="1400">
              <a:solidFill>
                <a:srgbClr val="000000"/>
              </a:solidFill>
              <a:latin typeface="Playfair Display"/>
              <a:ea typeface="Playfair Display"/>
              <a:cs typeface="Playfair Display"/>
              <a:sym typeface="Playfair Display"/>
            </a:endParaRPr>
          </a:p>
          <a:p>
            <a:pPr indent="-317500" lvl="0" marL="457200" rtl="0" algn="l">
              <a:lnSpc>
                <a:spcPct val="150000"/>
              </a:lnSpc>
              <a:spcBef>
                <a:spcPts val="0"/>
              </a:spcBef>
              <a:spcAft>
                <a:spcPts val="0"/>
              </a:spcAft>
              <a:buClr>
                <a:srgbClr val="000000"/>
              </a:buClr>
              <a:buSzPts val="1400"/>
              <a:buFont typeface="Playfair Display"/>
              <a:buChar char="●"/>
            </a:pPr>
            <a:r>
              <a:rPr lang="en" sz="1400">
                <a:solidFill>
                  <a:srgbClr val="000000"/>
                </a:solidFill>
                <a:latin typeface="Playfair Display"/>
                <a:ea typeface="Playfair Display"/>
                <a:cs typeface="Playfair Display"/>
                <a:sym typeface="Playfair Display"/>
              </a:rPr>
              <a:t>Eliminating bias and adding diversity to the classroom.</a:t>
            </a:r>
            <a:endParaRPr sz="1400">
              <a:solidFill>
                <a:srgbClr val="000000"/>
              </a:solidFill>
              <a:latin typeface="Playfair Display"/>
              <a:ea typeface="Playfair Display"/>
              <a:cs typeface="Playfair Display"/>
              <a:sym typeface="Playfair Display"/>
            </a:endParaRPr>
          </a:p>
          <a:p>
            <a:pPr indent="-317500" lvl="0" marL="457200" rtl="0" algn="l">
              <a:lnSpc>
                <a:spcPct val="150000"/>
              </a:lnSpc>
              <a:spcBef>
                <a:spcPts val="0"/>
              </a:spcBef>
              <a:spcAft>
                <a:spcPts val="0"/>
              </a:spcAft>
              <a:buClr>
                <a:srgbClr val="000000"/>
              </a:buClr>
              <a:buSzPts val="1400"/>
              <a:buFont typeface="Playfair Display"/>
              <a:buChar char="●"/>
            </a:pPr>
            <a:r>
              <a:rPr lang="en" sz="1400">
                <a:solidFill>
                  <a:srgbClr val="000000"/>
                </a:solidFill>
                <a:latin typeface="Playfair Display"/>
                <a:ea typeface="Playfair Display"/>
                <a:cs typeface="Playfair Display"/>
                <a:sym typeface="Playfair Display"/>
              </a:rPr>
              <a:t>Raft assignments as instructional strategies.</a:t>
            </a:r>
            <a:endParaRPr sz="1400">
              <a:solidFill>
                <a:srgbClr val="000000"/>
              </a:solidFill>
              <a:latin typeface="Playfair Display"/>
              <a:ea typeface="Playfair Display"/>
              <a:cs typeface="Playfair Display"/>
              <a:sym typeface="Playfair Display"/>
            </a:endParaRPr>
          </a:p>
          <a:p>
            <a:pPr indent="-317500" lvl="0" marL="457200" rtl="0" algn="l">
              <a:lnSpc>
                <a:spcPct val="150000"/>
              </a:lnSpc>
              <a:spcBef>
                <a:spcPts val="0"/>
              </a:spcBef>
              <a:spcAft>
                <a:spcPts val="0"/>
              </a:spcAft>
              <a:buClr>
                <a:srgbClr val="000000"/>
              </a:buClr>
              <a:buSzPts val="1400"/>
              <a:buFont typeface="Playfair Display"/>
              <a:buChar char="●"/>
            </a:pPr>
            <a:r>
              <a:rPr lang="en" sz="1400">
                <a:solidFill>
                  <a:srgbClr val="000000"/>
                </a:solidFill>
                <a:latin typeface="Playfair Display"/>
                <a:ea typeface="Playfair Display"/>
                <a:cs typeface="Playfair Display"/>
                <a:sym typeface="Playfair Display"/>
              </a:rPr>
              <a:t>Increase effectiveness of instruction for a common goal.</a:t>
            </a:r>
            <a:endParaRPr sz="1400">
              <a:solidFill>
                <a:srgbClr val="000000"/>
              </a:solidFill>
              <a:latin typeface="Playfair Display"/>
              <a:ea typeface="Playfair Display"/>
              <a:cs typeface="Playfair Display"/>
              <a:sym typeface="Playfair Display"/>
            </a:endParaRPr>
          </a:p>
          <a:p>
            <a:pPr indent="0" lvl="0" marL="0" rtl="0" algn="l">
              <a:lnSpc>
                <a:spcPct val="115000"/>
              </a:lnSpc>
              <a:spcBef>
                <a:spcPts val="1600"/>
              </a:spcBef>
              <a:spcAft>
                <a:spcPts val="0"/>
              </a:spcAft>
              <a:buNone/>
            </a:pPr>
            <a:r>
              <a:t/>
            </a:r>
            <a:endParaRPr>
              <a:latin typeface="Cambria"/>
              <a:ea typeface="Cambria"/>
              <a:cs typeface="Cambria"/>
              <a:sym typeface="Cambria"/>
            </a:endParaRPr>
          </a:p>
          <a:p>
            <a:pPr indent="0" lvl="0" marL="0" rtl="0" algn="l">
              <a:lnSpc>
                <a:spcPct val="115000"/>
              </a:lnSpc>
              <a:spcBef>
                <a:spcPts val="1600"/>
              </a:spcBef>
              <a:spcAft>
                <a:spcPts val="1600"/>
              </a:spcAft>
              <a:buNone/>
            </a:pPr>
            <a:r>
              <a:t/>
            </a:r>
            <a:endParaRPr>
              <a:latin typeface="Cambria"/>
              <a:ea typeface="Cambria"/>
              <a:cs typeface="Cambria"/>
              <a:sym typeface="Cambria"/>
            </a:endParaRPr>
          </a:p>
        </p:txBody>
      </p:sp>
      <p:pic>
        <p:nvPicPr>
          <p:cNvPr id="63" name="Google Shape;63;p2"/>
          <p:cNvPicPr preferRelativeResize="0"/>
          <p:nvPr/>
        </p:nvPicPr>
        <p:blipFill>
          <a:blip r:embed="rId3">
            <a:alphaModFix/>
          </a:blip>
          <a:stretch>
            <a:fillRect/>
          </a:stretch>
        </p:blipFill>
        <p:spPr>
          <a:xfrm>
            <a:off x="5263925" y="3461650"/>
            <a:ext cx="3096825" cy="1504850"/>
          </a:xfrm>
          <a:prstGeom prst="rect">
            <a:avLst/>
          </a:prstGeom>
          <a:noFill/>
          <a:ln>
            <a:noFill/>
          </a:ln>
        </p:spPr>
      </p:pic>
      <p:pic>
        <p:nvPicPr>
          <p:cNvPr id="64" name="Google Shape;64;p2"/>
          <p:cNvPicPr preferRelativeResize="0"/>
          <p:nvPr/>
        </p:nvPicPr>
        <p:blipFill>
          <a:blip r:embed="rId4">
            <a:alphaModFix/>
          </a:blip>
          <a:stretch>
            <a:fillRect/>
          </a:stretch>
        </p:blipFill>
        <p:spPr>
          <a:xfrm>
            <a:off x="496899" y="3391211"/>
            <a:ext cx="2367250" cy="1575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99999"/>
        </a:solidFill>
      </p:bgPr>
    </p:bg>
    <p:spTree>
      <p:nvGrpSpPr>
        <p:cNvPr id="68" name="Shape 68"/>
        <p:cNvGrpSpPr/>
        <p:nvPr/>
      </p:nvGrpSpPr>
      <p:grpSpPr>
        <a:xfrm>
          <a:off x="0" y="0"/>
          <a:ext cx="0" cy="0"/>
          <a:chOff x="0" y="0"/>
          <a:chExt cx="0" cy="0"/>
        </a:xfrm>
      </p:grpSpPr>
      <p:sp>
        <p:nvSpPr>
          <p:cNvPr id="69" name="Google Shape;69;g62f2f1265d_1_22"/>
          <p:cNvSpPr txBox="1"/>
          <p:nvPr>
            <p:ph type="title"/>
          </p:nvPr>
        </p:nvSpPr>
        <p:spPr>
          <a:xfrm>
            <a:off x="252450" y="0"/>
            <a:ext cx="4045200" cy="107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2400">
                <a:solidFill>
                  <a:srgbClr val="FFFFFF"/>
                </a:solidFill>
                <a:latin typeface="Playfair Display"/>
                <a:ea typeface="Playfair Display"/>
                <a:cs typeface="Playfair Display"/>
                <a:sym typeface="Playfair Display"/>
              </a:rPr>
              <a:t>What is Curriculum Integration &amp; Why it Works</a:t>
            </a:r>
            <a:endParaRPr sz="2400">
              <a:solidFill>
                <a:srgbClr val="FFFFFF"/>
              </a:solidFill>
              <a:latin typeface="Playfair Display"/>
              <a:ea typeface="Playfair Display"/>
              <a:cs typeface="Playfair Display"/>
              <a:sym typeface="Playfair Display"/>
            </a:endParaRPr>
          </a:p>
        </p:txBody>
      </p:sp>
      <p:sp>
        <p:nvSpPr>
          <p:cNvPr id="70" name="Google Shape;70;g62f2f1265d_1_22"/>
          <p:cNvSpPr txBox="1"/>
          <p:nvPr/>
        </p:nvSpPr>
        <p:spPr>
          <a:xfrm>
            <a:off x="337350" y="1211475"/>
            <a:ext cx="3875400" cy="37749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50000"/>
              </a:lnSpc>
              <a:spcBef>
                <a:spcPts val="0"/>
              </a:spcBef>
              <a:spcAft>
                <a:spcPts val="0"/>
              </a:spcAft>
              <a:buSzPts val="1600"/>
              <a:buFont typeface="Playfair Display"/>
              <a:buChar char="●"/>
            </a:pPr>
            <a:r>
              <a:rPr lang="en" sz="1600">
                <a:latin typeface="Playfair Display"/>
                <a:ea typeface="Playfair Display"/>
                <a:cs typeface="Playfair Display"/>
                <a:sym typeface="Playfair Display"/>
              </a:rPr>
              <a:t>If schools are linked with life, alive with activity methods, offering learning opportunities which concentrate on current </a:t>
            </a:r>
            <a:r>
              <a:rPr b="1" lang="en" sz="1600">
                <a:solidFill>
                  <a:srgbClr val="FFFFFF"/>
                </a:solidFill>
                <a:latin typeface="Playfair Display"/>
                <a:ea typeface="Playfair Display"/>
                <a:cs typeface="Playfair Display"/>
                <a:sym typeface="Playfair Display"/>
              </a:rPr>
              <a:t>themes </a:t>
            </a:r>
            <a:r>
              <a:rPr lang="en" sz="1600">
                <a:latin typeface="Playfair Display"/>
                <a:ea typeface="Playfair Display"/>
                <a:cs typeface="Playfair Display"/>
                <a:sym typeface="Playfair Display"/>
              </a:rPr>
              <a:t>with </a:t>
            </a:r>
            <a:r>
              <a:rPr lang="en" sz="1600">
                <a:latin typeface="Playfair Display"/>
                <a:ea typeface="Playfair Display"/>
                <a:cs typeface="Playfair Display"/>
                <a:sym typeface="Playfair Display"/>
              </a:rPr>
              <a:t>multimedia</a:t>
            </a:r>
            <a:r>
              <a:rPr lang="en" sz="1600">
                <a:latin typeface="Playfair Display"/>
                <a:ea typeface="Playfair Display"/>
                <a:cs typeface="Playfair Display"/>
                <a:sym typeface="Playfair Display"/>
              </a:rPr>
              <a:t> support from all agencies and many different contributors, attitudes and skills will be fostered which in after life will result in lifelong learning (</a:t>
            </a:r>
            <a:r>
              <a:rPr lang="en" sz="1600">
                <a:solidFill>
                  <a:schemeClr val="dk1"/>
                </a:solidFill>
                <a:latin typeface="Playfair Display"/>
                <a:ea typeface="Playfair Display"/>
                <a:cs typeface="Playfair Display"/>
                <a:sym typeface="Playfair Display"/>
              </a:rPr>
              <a:t>Doyle, K., 2019). </a:t>
            </a:r>
            <a:endParaRPr sz="1600">
              <a:latin typeface="Playfair Display"/>
              <a:ea typeface="Playfair Display"/>
              <a:cs typeface="Playfair Display"/>
              <a:sym typeface="Playfair Display"/>
            </a:endParaRPr>
          </a:p>
          <a:p>
            <a:pPr indent="0" lvl="0" marL="914400" marR="0" rtl="0" algn="l">
              <a:lnSpc>
                <a:spcPct val="100000"/>
              </a:lnSpc>
              <a:spcBef>
                <a:spcPts val="0"/>
              </a:spcBef>
              <a:spcAft>
                <a:spcPts val="0"/>
              </a:spcAft>
              <a:buNone/>
            </a:pPr>
            <a:r>
              <a:t/>
            </a:r>
            <a:endParaRPr sz="1600">
              <a:latin typeface="Playfair Display"/>
              <a:ea typeface="Playfair Display"/>
              <a:cs typeface="Playfair Display"/>
              <a:sym typeface="Playfair Display"/>
            </a:endParaRPr>
          </a:p>
        </p:txBody>
      </p:sp>
      <p:sp>
        <p:nvSpPr>
          <p:cNvPr id="71" name="Google Shape;71;g62f2f1265d_1_22"/>
          <p:cNvSpPr txBox="1"/>
          <p:nvPr/>
        </p:nvSpPr>
        <p:spPr>
          <a:xfrm>
            <a:off x="4923400" y="1211475"/>
            <a:ext cx="3718500" cy="1413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72" name="Google Shape;72;g62f2f1265d_1_22"/>
          <p:cNvSpPr txBox="1"/>
          <p:nvPr/>
        </p:nvSpPr>
        <p:spPr>
          <a:xfrm>
            <a:off x="5050825" y="3053400"/>
            <a:ext cx="3521700" cy="1905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p:txBody>
      </p:sp>
      <p:sp>
        <p:nvSpPr>
          <p:cNvPr id="73" name="Google Shape;73;g62f2f1265d_1_22"/>
          <p:cNvSpPr/>
          <p:nvPr/>
        </p:nvSpPr>
        <p:spPr>
          <a:xfrm>
            <a:off x="4168800" y="2433675"/>
            <a:ext cx="806400" cy="4173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4" name="Google Shape;74;g62f2f1265d_1_22"/>
          <p:cNvPicPr preferRelativeResize="0"/>
          <p:nvPr/>
        </p:nvPicPr>
        <p:blipFill>
          <a:blip r:embed="rId3">
            <a:alphaModFix/>
          </a:blip>
          <a:stretch>
            <a:fillRect/>
          </a:stretch>
        </p:blipFill>
        <p:spPr>
          <a:xfrm>
            <a:off x="5050825" y="261250"/>
            <a:ext cx="4045200" cy="4697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99999"/>
        </a:solidFill>
      </p:bgPr>
    </p:bg>
    <p:spTree>
      <p:nvGrpSpPr>
        <p:cNvPr id="78" name="Shape 78"/>
        <p:cNvGrpSpPr/>
        <p:nvPr/>
      </p:nvGrpSpPr>
      <p:grpSpPr>
        <a:xfrm>
          <a:off x="0" y="0"/>
          <a:ext cx="0" cy="0"/>
          <a:chOff x="0" y="0"/>
          <a:chExt cx="0" cy="0"/>
        </a:xfrm>
      </p:grpSpPr>
      <p:sp>
        <p:nvSpPr>
          <p:cNvPr id="79" name="Google Shape;79;g62f2f1265d_1_33"/>
          <p:cNvSpPr txBox="1"/>
          <p:nvPr>
            <p:ph type="title"/>
          </p:nvPr>
        </p:nvSpPr>
        <p:spPr>
          <a:xfrm>
            <a:off x="252450" y="0"/>
            <a:ext cx="4110600" cy="811500"/>
          </a:xfrm>
          <a:prstGeom prst="rect">
            <a:avLst/>
          </a:prstGeom>
          <a:noFill/>
          <a:ln>
            <a:noFill/>
          </a:ln>
        </p:spPr>
        <p:txBody>
          <a:bodyPr anchorCtr="0" anchor="ctr" bIns="91425" lIns="91425" spcFirstLastPara="1" rIns="91425" wrap="square" tIns="91425">
            <a:noAutofit/>
          </a:bodyPr>
          <a:lstStyle/>
          <a:p>
            <a:pPr indent="0" lvl="0" marL="914400" rtl="0" algn="l">
              <a:lnSpc>
                <a:spcPct val="100000"/>
              </a:lnSpc>
              <a:spcBef>
                <a:spcPts val="0"/>
              </a:spcBef>
              <a:spcAft>
                <a:spcPts val="0"/>
              </a:spcAft>
              <a:buSzPts val="4200"/>
              <a:buNone/>
            </a:pPr>
            <a:r>
              <a:rPr lang="en" sz="2400">
                <a:latin typeface="Times New Roman"/>
                <a:ea typeface="Times New Roman"/>
                <a:cs typeface="Times New Roman"/>
                <a:sym typeface="Times New Roman"/>
              </a:rPr>
              <a:t>Mission &amp; Goals</a:t>
            </a:r>
            <a:endParaRPr sz="2400">
              <a:latin typeface="Times New Roman"/>
              <a:ea typeface="Times New Roman"/>
              <a:cs typeface="Times New Roman"/>
              <a:sym typeface="Times New Roman"/>
            </a:endParaRPr>
          </a:p>
        </p:txBody>
      </p:sp>
      <p:sp>
        <p:nvSpPr>
          <p:cNvPr id="80" name="Google Shape;80;g62f2f1265d_1_33"/>
          <p:cNvSpPr txBox="1"/>
          <p:nvPr/>
        </p:nvSpPr>
        <p:spPr>
          <a:xfrm>
            <a:off x="252450" y="811500"/>
            <a:ext cx="4228200" cy="4332000"/>
          </a:xfrm>
          <a:prstGeom prst="rect">
            <a:avLst/>
          </a:prstGeom>
          <a:noFill/>
          <a:ln>
            <a:noFill/>
          </a:ln>
        </p:spPr>
        <p:txBody>
          <a:bodyPr anchorCtr="0" anchor="t"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1400"/>
              <a:buFont typeface="Arial"/>
              <a:buNone/>
            </a:pPr>
            <a:r>
              <a:rPr lang="en" sz="1600">
                <a:latin typeface="Playfair Display"/>
                <a:ea typeface="Playfair Display"/>
                <a:cs typeface="Playfair Display"/>
                <a:sym typeface="Playfair Display"/>
              </a:rPr>
              <a:t>The Toms River Regional Schools curriculum creates the structure to help students master </a:t>
            </a:r>
            <a:r>
              <a:rPr lang="en" sz="1600">
                <a:uFill>
                  <a:noFill/>
                </a:uFill>
                <a:latin typeface="Playfair Display"/>
                <a:ea typeface="Playfair Display"/>
                <a:cs typeface="Playfair Display"/>
                <a:sym typeface="Playfair Display"/>
                <a:hlinkClick r:id="rId3"/>
              </a:rPr>
              <a:t>learning standards</a:t>
            </a:r>
            <a:r>
              <a:rPr lang="en" sz="1600">
                <a:latin typeface="Playfair Display"/>
                <a:ea typeface="Playfair Display"/>
                <a:cs typeface="Playfair Display"/>
                <a:sym typeface="Playfair Display"/>
              </a:rPr>
              <a:t> using a </a:t>
            </a:r>
            <a:r>
              <a:rPr i="1" lang="en" sz="1600">
                <a:latin typeface="Playfair Display"/>
                <a:ea typeface="Playfair Display"/>
                <a:cs typeface="Playfair Display"/>
                <a:sym typeface="Playfair Display"/>
              </a:rPr>
              <a:t>research-based approach </a:t>
            </a:r>
            <a:r>
              <a:rPr lang="en" sz="1600">
                <a:latin typeface="Playfair Display"/>
                <a:ea typeface="Playfair Display"/>
                <a:cs typeface="Playfair Display"/>
                <a:sym typeface="Playfair Display"/>
              </a:rPr>
              <a:t>that drives student inquiry, encourages creativity, and prepares students for </a:t>
            </a:r>
            <a:r>
              <a:rPr i="1" lang="en" sz="1600">
                <a:latin typeface="Playfair Display"/>
                <a:ea typeface="Playfair Display"/>
                <a:cs typeface="Playfair Display"/>
                <a:sym typeface="Playfair Display"/>
              </a:rPr>
              <a:t>college, careers, and life</a:t>
            </a:r>
            <a:r>
              <a:rPr lang="en" sz="1600">
                <a:latin typeface="Playfair Display"/>
                <a:ea typeface="Playfair Display"/>
                <a:cs typeface="Playfair Display"/>
                <a:sym typeface="Playfair Display"/>
              </a:rPr>
              <a:t>. Every course is driven by the belief that students need to acquire and expand critical thinking skills, and apply knowledge and skills to real world problems across a wide range of content areas. In addition to strong content, social-emotional elements like social awareness, self management, responsible decision making, relationship skills, independence, accountability, and motivation are built into each curriculum.</a:t>
            </a:r>
            <a:endParaRPr i="0" sz="1600" u="none" cap="none" strike="noStrike">
              <a:latin typeface="Playfair Display"/>
              <a:ea typeface="Playfair Display"/>
              <a:cs typeface="Playfair Display"/>
              <a:sym typeface="Playfair Display"/>
            </a:endParaRPr>
          </a:p>
        </p:txBody>
      </p:sp>
      <p:sp>
        <p:nvSpPr>
          <p:cNvPr id="81" name="Google Shape;81;g62f2f1265d_1_33"/>
          <p:cNvSpPr txBox="1"/>
          <p:nvPr/>
        </p:nvSpPr>
        <p:spPr>
          <a:xfrm>
            <a:off x="4923400" y="1071000"/>
            <a:ext cx="3718500" cy="871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rPr lang="en">
                <a:latin typeface="Roboto"/>
                <a:ea typeface="Roboto"/>
                <a:cs typeface="Roboto"/>
                <a:sym typeface="Roboto"/>
              </a:rPr>
              <a:t>https://www.trschools.com/curriculum/docs/2019/09/Grade-9-English-Curriculum-2019_2020.pdf</a:t>
            </a:r>
            <a:endParaRPr b="0" i="0" sz="1400" u="none" cap="none" strike="noStrike">
              <a:solidFill>
                <a:srgbClr val="000000"/>
              </a:solidFill>
              <a:latin typeface="Roboto"/>
              <a:ea typeface="Roboto"/>
              <a:cs typeface="Roboto"/>
              <a:sym typeface="Roboto"/>
            </a:endParaRPr>
          </a:p>
        </p:txBody>
      </p:sp>
      <p:sp>
        <p:nvSpPr>
          <p:cNvPr id="82" name="Google Shape;82;g62f2f1265d_1_33"/>
          <p:cNvSpPr txBox="1"/>
          <p:nvPr>
            <p:ph type="title"/>
          </p:nvPr>
        </p:nvSpPr>
        <p:spPr>
          <a:xfrm>
            <a:off x="4629925" y="0"/>
            <a:ext cx="4572000" cy="107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3600">
                <a:latin typeface="Playfair Display"/>
                <a:ea typeface="Playfair Display"/>
                <a:cs typeface="Playfair Display"/>
                <a:sym typeface="Playfair Display"/>
              </a:rPr>
              <a:t>Grade 9 English</a:t>
            </a:r>
            <a:endParaRPr sz="3600">
              <a:latin typeface="Playfair Display"/>
              <a:ea typeface="Playfair Display"/>
              <a:cs typeface="Playfair Display"/>
              <a:sym typeface="Playfair Display"/>
            </a:endParaRPr>
          </a:p>
        </p:txBody>
      </p:sp>
      <p:pic>
        <p:nvPicPr>
          <p:cNvPr id="83" name="Google Shape;83;g62f2f1265d_1_33"/>
          <p:cNvPicPr preferRelativeResize="0"/>
          <p:nvPr/>
        </p:nvPicPr>
        <p:blipFill>
          <a:blip r:embed="rId4">
            <a:alphaModFix/>
          </a:blip>
          <a:stretch>
            <a:fillRect/>
          </a:stretch>
        </p:blipFill>
        <p:spPr>
          <a:xfrm>
            <a:off x="5075850" y="2434875"/>
            <a:ext cx="3718500" cy="2524725"/>
          </a:xfrm>
          <a:prstGeom prst="rect">
            <a:avLst/>
          </a:prstGeom>
          <a:noFill/>
          <a:ln>
            <a:noFill/>
          </a:ln>
        </p:spPr>
      </p:pic>
      <p:pic>
        <p:nvPicPr>
          <p:cNvPr id="84" name="Google Shape;84;g62f2f1265d_1_33"/>
          <p:cNvPicPr preferRelativeResize="0"/>
          <p:nvPr/>
        </p:nvPicPr>
        <p:blipFill>
          <a:blip r:embed="rId5">
            <a:alphaModFix/>
          </a:blip>
          <a:stretch>
            <a:fillRect/>
          </a:stretch>
        </p:blipFill>
        <p:spPr>
          <a:xfrm>
            <a:off x="3603967" y="-12"/>
            <a:ext cx="759075" cy="811525"/>
          </a:xfrm>
          <a:prstGeom prst="rect">
            <a:avLst/>
          </a:prstGeom>
          <a:noFill/>
          <a:ln>
            <a:noFill/>
          </a:ln>
        </p:spPr>
      </p:pic>
      <p:pic>
        <p:nvPicPr>
          <p:cNvPr id="85" name="Google Shape;85;g62f2f1265d_1_33"/>
          <p:cNvPicPr preferRelativeResize="0"/>
          <p:nvPr/>
        </p:nvPicPr>
        <p:blipFill>
          <a:blip r:embed="rId5">
            <a:alphaModFix/>
          </a:blip>
          <a:stretch>
            <a:fillRect/>
          </a:stretch>
        </p:blipFill>
        <p:spPr>
          <a:xfrm>
            <a:off x="252442" y="-12"/>
            <a:ext cx="759075" cy="811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99999"/>
        </a:solidFill>
      </p:bgPr>
    </p:bg>
    <p:spTree>
      <p:nvGrpSpPr>
        <p:cNvPr id="89" name="Shape 89"/>
        <p:cNvGrpSpPr/>
        <p:nvPr/>
      </p:nvGrpSpPr>
      <p:grpSpPr>
        <a:xfrm>
          <a:off x="0" y="0"/>
          <a:ext cx="0" cy="0"/>
          <a:chOff x="0" y="0"/>
          <a:chExt cx="0" cy="0"/>
        </a:xfrm>
      </p:grpSpPr>
      <p:sp>
        <p:nvSpPr>
          <p:cNvPr id="90" name="Google Shape;90;p3"/>
          <p:cNvSpPr txBox="1"/>
          <p:nvPr>
            <p:ph type="title"/>
          </p:nvPr>
        </p:nvSpPr>
        <p:spPr>
          <a:xfrm>
            <a:off x="252450" y="0"/>
            <a:ext cx="4045200" cy="107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3000">
                <a:latin typeface="Playfair Display"/>
                <a:ea typeface="Playfair Display"/>
                <a:cs typeface="Playfair Display"/>
                <a:sym typeface="Playfair Display"/>
              </a:rPr>
              <a:t>RTI</a:t>
            </a:r>
            <a:endParaRPr sz="3000">
              <a:latin typeface="Playfair Display"/>
              <a:ea typeface="Playfair Display"/>
              <a:cs typeface="Playfair Display"/>
              <a:sym typeface="Playfair Display"/>
            </a:endParaRPr>
          </a:p>
        </p:txBody>
      </p:sp>
      <p:sp>
        <p:nvSpPr>
          <p:cNvPr id="91" name="Google Shape;91;p3"/>
          <p:cNvSpPr txBox="1"/>
          <p:nvPr/>
        </p:nvSpPr>
        <p:spPr>
          <a:xfrm>
            <a:off x="4923400" y="1211475"/>
            <a:ext cx="3718500" cy="37470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Clr>
                <a:srgbClr val="000000"/>
              </a:buClr>
              <a:buSzPts val="1100"/>
              <a:buFont typeface="Arial"/>
              <a:buNone/>
            </a:pPr>
            <a:r>
              <a:rPr b="1" lang="en" sz="1800">
                <a:latin typeface="Playfair Display"/>
                <a:ea typeface="Playfair Display"/>
                <a:cs typeface="Playfair Display"/>
                <a:sym typeface="Playfair Display"/>
              </a:rPr>
              <a:t>Response to Intervention (RTI) </a:t>
            </a:r>
            <a:endParaRPr b="1" sz="1800">
              <a:latin typeface="Playfair Display"/>
              <a:ea typeface="Playfair Display"/>
              <a:cs typeface="Playfair Display"/>
              <a:sym typeface="Playfair Display"/>
            </a:endParaRPr>
          </a:p>
          <a:p>
            <a:pPr indent="0" lvl="0" marL="0" marR="0" rtl="0" algn="ctr">
              <a:lnSpc>
                <a:spcPct val="150000"/>
              </a:lnSpc>
              <a:spcBef>
                <a:spcPts val="0"/>
              </a:spcBef>
              <a:spcAft>
                <a:spcPts val="0"/>
              </a:spcAft>
              <a:buClr>
                <a:srgbClr val="000000"/>
              </a:buClr>
              <a:buSzPts val="1100"/>
              <a:buFont typeface="Arial"/>
              <a:buNone/>
            </a:pPr>
            <a:r>
              <a:t/>
            </a:r>
            <a:endParaRPr sz="1800">
              <a:latin typeface="Playfair Display"/>
              <a:ea typeface="Playfair Display"/>
              <a:cs typeface="Playfair Display"/>
              <a:sym typeface="Playfair Display"/>
            </a:endParaRPr>
          </a:p>
          <a:p>
            <a:pPr indent="0" lvl="0" marL="0" marR="0" rtl="0" algn="ctr">
              <a:lnSpc>
                <a:spcPct val="150000"/>
              </a:lnSpc>
              <a:spcBef>
                <a:spcPts val="0"/>
              </a:spcBef>
              <a:spcAft>
                <a:spcPts val="0"/>
              </a:spcAft>
              <a:buClr>
                <a:srgbClr val="000000"/>
              </a:buClr>
              <a:buSzPts val="1100"/>
              <a:buFont typeface="Arial"/>
              <a:buNone/>
            </a:pPr>
            <a:r>
              <a:rPr lang="en" sz="1800">
                <a:latin typeface="Playfair Display"/>
                <a:ea typeface="Playfair Display"/>
                <a:cs typeface="Playfair Display"/>
                <a:sym typeface="Playfair Display"/>
              </a:rPr>
              <a:t>Early identification and support of students with learning and behavior needs. </a:t>
            </a:r>
            <a:endParaRPr sz="1800">
              <a:latin typeface="Playfair Display"/>
              <a:ea typeface="Playfair Display"/>
              <a:cs typeface="Playfair Display"/>
              <a:sym typeface="Playfair Display"/>
            </a:endParaRPr>
          </a:p>
          <a:p>
            <a:pPr indent="0" lvl="0" marL="0" marR="0" rtl="0" algn="l">
              <a:lnSpc>
                <a:spcPct val="150000"/>
              </a:lnSpc>
              <a:spcBef>
                <a:spcPts val="0"/>
              </a:spcBef>
              <a:spcAft>
                <a:spcPts val="0"/>
              </a:spcAft>
              <a:buClr>
                <a:srgbClr val="000000"/>
              </a:buClr>
              <a:buSzPts val="1400"/>
              <a:buFont typeface="Arial"/>
              <a:buNone/>
            </a:pPr>
            <a:r>
              <a:t/>
            </a:r>
            <a:endParaRPr i="0" sz="1400" u="none" cap="none" strike="noStrike">
              <a:solidFill>
                <a:srgbClr val="000000"/>
              </a:solidFill>
              <a:latin typeface="Playfair Display"/>
              <a:ea typeface="Playfair Display"/>
              <a:cs typeface="Playfair Display"/>
              <a:sym typeface="Playfair Display"/>
            </a:endParaRPr>
          </a:p>
        </p:txBody>
      </p:sp>
      <p:sp>
        <p:nvSpPr>
          <p:cNvPr id="92" name="Google Shape;92;p3"/>
          <p:cNvSpPr txBox="1"/>
          <p:nvPr>
            <p:ph type="title"/>
          </p:nvPr>
        </p:nvSpPr>
        <p:spPr>
          <a:xfrm>
            <a:off x="4629925" y="0"/>
            <a:ext cx="4572000" cy="107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3000">
                <a:latin typeface="Playfair Display"/>
                <a:ea typeface="Playfair Display"/>
                <a:cs typeface="Playfair Display"/>
                <a:sym typeface="Playfair Display"/>
              </a:rPr>
              <a:t>Supporting Differentiation</a:t>
            </a:r>
            <a:endParaRPr sz="3000">
              <a:latin typeface="Playfair Display"/>
              <a:ea typeface="Playfair Display"/>
              <a:cs typeface="Playfair Display"/>
              <a:sym typeface="Playfair Display"/>
            </a:endParaRPr>
          </a:p>
        </p:txBody>
      </p:sp>
      <p:sp>
        <p:nvSpPr>
          <p:cNvPr id="93" name="Google Shape;93;p3"/>
          <p:cNvSpPr/>
          <p:nvPr/>
        </p:nvSpPr>
        <p:spPr>
          <a:xfrm>
            <a:off x="4117050" y="1401725"/>
            <a:ext cx="806400" cy="417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3"/>
          <p:cNvSpPr/>
          <p:nvPr/>
        </p:nvSpPr>
        <p:spPr>
          <a:xfrm>
            <a:off x="4168800" y="2854513"/>
            <a:ext cx="806400" cy="417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5" name="Google Shape;95;p3"/>
          <p:cNvPicPr preferRelativeResize="0"/>
          <p:nvPr/>
        </p:nvPicPr>
        <p:blipFill>
          <a:blip r:embed="rId3">
            <a:alphaModFix/>
          </a:blip>
          <a:stretch>
            <a:fillRect/>
          </a:stretch>
        </p:blipFill>
        <p:spPr>
          <a:xfrm>
            <a:off x="191575" y="1071013"/>
            <a:ext cx="3844825" cy="3984325"/>
          </a:xfrm>
          <a:prstGeom prst="rect">
            <a:avLst/>
          </a:prstGeom>
          <a:noFill/>
          <a:ln>
            <a:noFill/>
          </a:ln>
        </p:spPr>
      </p:pic>
      <p:sp>
        <p:nvSpPr>
          <p:cNvPr id="96" name="Google Shape;96;p3"/>
          <p:cNvSpPr/>
          <p:nvPr/>
        </p:nvSpPr>
        <p:spPr>
          <a:xfrm>
            <a:off x="4168800" y="4182563"/>
            <a:ext cx="806400" cy="417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99999"/>
        </a:solidFill>
      </p:bgPr>
    </p:bg>
    <p:spTree>
      <p:nvGrpSpPr>
        <p:cNvPr id="100" name="Shape 100"/>
        <p:cNvGrpSpPr/>
        <p:nvPr/>
      </p:nvGrpSpPr>
      <p:grpSpPr>
        <a:xfrm>
          <a:off x="0" y="0"/>
          <a:ext cx="0" cy="0"/>
          <a:chOff x="0" y="0"/>
          <a:chExt cx="0" cy="0"/>
        </a:xfrm>
      </p:grpSpPr>
      <p:sp>
        <p:nvSpPr>
          <p:cNvPr id="101" name="Google Shape;101;g62f2f1265d_0_1"/>
          <p:cNvSpPr txBox="1"/>
          <p:nvPr>
            <p:ph type="title"/>
          </p:nvPr>
        </p:nvSpPr>
        <p:spPr>
          <a:xfrm>
            <a:off x="252450" y="0"/>
            <a:ext cx="4045200" cy="107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2400">
                <a:latin typeface="Times New Roman"/>
                <a:ea typeface="Times New Roman"/>
                <a:cs typeface="Times New Roman"/>
                <a:sym typeface="Times New Roman"/>
              </a:rPr>
              <a:t>Technology that Supports Curriculum</a:t>
            </a:r>
            <a:endParaRPr sz="2400">
              <a:latin typeface="Times New Roman"/>
              <a:ea typeface="Times New Roman"/>
              <a:cs typeface="Times New Roman"/>
              <a:sym typeface="Times New Roman"/>
            </a:endParaRPr>
          </a:p>
        </p:txBody>
      </p:sp>
      <p:sp>
        <p:nvSpPr>
          <p:cNvPr id="102" name="Google Shape;102;g62f2f1265d_0_1"/>
          <p:cNvSpPr txBox="1"/>
          <p:nvPr/>
        </p:nvSpPr>
        <p:spPr>
          <a:xfrm>
            <a:off x="167550" y="961150"/>
            <a:ext cx="4045200" cy="38532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200000"/>
              </a:lnSpc>
              <a:spcBef>
                <a:spcPts val="0"/>
              </a:spcBef>
              <a:spcAft>
                <a:spcPts val="0"/>
              </a:spcAft>
              <a:buClr>
                <a:srgbClr val="000000"/>
              </a:buClr>
              <a:buSzPts val="1400"/>
              <a:buFont typeface="Playfair Display"/>
              <a:buChar char="●"/>
            </a:pPr>
            <a:r>
              <a:rPr lang="en">
                <a:latin typeface="Playfair Display"/>
                <a:ea typeface="Playfair Display"/>
                <a:cs typeface="Playfair Display"/>
                <a:sym typeface="Playfair Display"/>
              </a:rPr>
              <a:t>Latic Classrooms</a:t>
            </a:r>
            <a:endParaRPr>
              <a:latin typeface="Playfair Display"/>
              <a:ea typeface="Playfair Display"/>
              <a:cs typeface="Playfair Display"/>
              <a:sym typeface="Playfair Display"/>
            </a:endParaRPr>
          </a:p>
          <a:p>
            <a:pPr indent="-317500" lvl="0" marL="457200" marR="0" rtl="0" algn="l">
              <a:lnSpc>
                <a:spcPct val="200000"/>
              </a:lnSpc>
              <a:spcBef>
                <a:spcPts val="0"/>
              </a:spcBef>
              <a:spcAft>
                <a:spcPts val="0"/>
              </a:spcAft>
              <a:buSzPts val="1400"/>
              <a:buFont typeface="Playfair Display"/>
              <a:buChar char="●"/>
            </a:pPr>
            <a:r>
              <a:rPr lang="en">
                <a:latin typeface="Playfair Display"/>
                <a:ea typeface="Playfair Display"/>
                <a:cs typeface="Playfair Display"/>
                <a:sym typeface="Playfair Display"/>
              </a:rPr>
              <a:t>STEAM &amp; Makerspace</a:t>
            </a:r>
            <a:endParaRPr>
              <a:latin typeface="Playfair Display"/>
              <a:ea typeface="Playfair Display"/>
              <a:cs typeface="Playfair Display"/>
              <a:sym typeface="Playfair Display"/>
            </a:endParaRPr>
          </a:p>
          <a:p>
            <a:pPr indent="-317500" lvl="0" marL="457200" marR="0" rtl="0" algn="l">
              <a:lnSpc>
                <a:spcPct val="200000"/>
              </a:lnSpc>
              <a:spcBef>
                <a:spcPts val="0"/>
              </a:spcBef>
              <a:spcAft>
                <a:spcPts val="0"/>
              </a:spcAft>
              <a:buSzPts val="1400"/>
              <a:buFont typeface="Playfair Display"/>
              <a:buChar char="●"/>
            </a:pPr>
            <a:r>
              <a:rPr lang="en">
                <a:latin typeface="Playfair Display"/>
                <a:ea typeface="Playfair Display"/>
                <a:cs typeface="Playfair Display"/>
                <a:sym typeface="Playfair Display"/>
              </a:rPr>
              <a:t>Google Classroom</a:t>
            </a:r>
            <a:endParaRPr>
              <a:latin typeface="Playfair Display"/>
              <a:ea typeface="Playfair Display"/>
              <a:cs typeface="Playfair Display"/>
              <a:sym typeface="Playfair Display"/>
            </a:endParaRPr>
          </a:p>
          <a:p>
            <a:pPr indent="-317500" lvl="0" marL="457200" marR="0" rtl="0" algn="l">
              <a:lnSpc>
                <a:spcPct val="200000"/>
              </a:lnSpc>
              <a:spcBef>
                <a:spcPts val="0"/>
              </a:spcBef>
              <a:spcAft>
                <a:spcPts val="0"/>
              </a:spcAft>
              <a:buSzPts val="1400"/>
              <a:buFont typeface="Playfair Display"/>
              <a:buChar char="●"/>
            </a:pPr>
            <a:r>
              <a:rPr lang="en">
                <a:latin typeface="Playfair Display"/>
                <a:ea typeface="Playfair Display"/>
                <a:cs typeface="Playfair Display"/>
                <a:sym typeface="Playfair Display"/>
              </a:rPr>
              <a:t>Student-Centered Lessons</a:t>
            </a:r>
            <a:endParaRPr>
              <a:latin typeface="Playfair Display"/>
              <a:ea typeface="Playfair Display"/>
              <a:cs typeface="Playfair Display"/>
              <a:sym typeface="Playfair Display"/>
            </a:endParaRPr>
          </a:p>
          <a:p>
            <a:pPr indent="-317500" lvl="0" marL="457200" marR="0" rtl="0" algn="l">
              <a:lnSpc>
                <a:spcPct val="200000"/>
              </a:lnSpc>
              <a:spcBef>
                <a:spcPts val="0"/>
              </a:spcBef>
              <a:spcAft>
                <a:spcPts val="0"/>
              </a:spcAft>
              <a:buSzPts val="1400"/>
              <a:buFont typeface="Playfair Display"/>
              <a:buChar char="●"/>
            </a:pPr>
            <a:r>
              <a:rPr lang="en">
                <a:latin typeface="Playfair Display"/>
                <a:ea typeface="Playfair Display"/>
                <a:cs typeface="Playfair Display"/>
                <a:sym typeface="Playfair Display"/>
              </a:rPr>
              <a:t>Active Learning Environments</a:t>
            </a:r>
            <a:endParaRPr>
              <a:latin typeface="Playfair Display"/>
              <a:ea typeface="Playfair Display"/>
              <a:cs typeface="Playfair Display"/>
              <a:sym typeface="Playfair Display"/>
            </a:endParaRPr>
          </a:p>
          <a:p>
            <a:pPr indent="-317500" lvl="0" marL="457200" marR="0" rtl="0" algn="l">
              <a:lnSpc>
                <a:spcPct val="200000"/>
              </a:lnSpc>
              <a:spcBef>
                <a:spcPts val="0"/>
              </a:spcBef>
              <a:spcAft>
                <a:spcPts val="0"/>
              </a:spcAft>
              <a:buSzPts val="1400"/>
              <a:buFont typeface="Playfair Display"/>
              <a:buChar char="●"/>
            </a:pPr>
            <a:r>
              <a:rPr lang="en">
                <a:latin typeface="Playfair Display"/>
                <a:ea typeface="Playfair Display"/>
                <a:cs typeface="Playfair Display"/>
                <a:sym typeface="Playfair Display"/>
              </a:rPr>
              <a:t>Digital Textbook Options</a:t>
            </a:r>
            <a:endParaRPr>
              <a:latin typeface="Playfair Display"/>
              <a:ea typeface="Playfair Display"/>
              <a:cs typeface="Playfair Display"/>
              <a:sym typeface="Playfair Display"/>
            </a:endParaRPr>
          </a:p>
          <a:p>
            <a:pPr indent="-317500" lvl="0" marL="457200" marR="0" rtl="0" algn="l">
              <a:lnSpc>
                <a:spcPct val="200000"/>
              </a:lnSpc>
              <a:spcBef>
                <a:spcPts val="0"/>
              </a:spcBef>
              <a:spcAft>
                <a:spcPts val="0"/>
              </a:spcAft>
              <a:buSzPts val="1400"/>
              <a:buFont typeface="Playfair Display"/>
              <a:buChar char="●"/>
            </a:pPr>
            <a:r>
              <a:rPr lang="en">
                <a:latin typeface="Playfair Display"/>
                <a:ea typeface="Playfair Display"/>
                <a:cs typeface="Playfair Display"/>
                <a:sym typeface="Playfair Display"/>
              </a:rPr>
              <a:t>Ted Talks</a:t>
            </a:r>
            <a:endParaRPr>
              <a:latin typeface="Playfair Display"/>
              <a:ea typeface="Playfair Display"/>
              <a:cs typeface="Playfair Display"/>
              <a:sym typeface="Playfair Display"/>
            </a:endParaRPr>
          </a:p>
          <a:p>
            <a:pPr indent="-317500" lvl="0" marL="457200" marR="0" rtl="0" algn="l">
              <a:lnSpc>
                <a:spcPct val="200000"/>
              </a:lnSpc>
              <a:spcBef>
                <a:spcPts val="0"/>
              </a:spcBef>
              <a:spcAft>
                <a:spcPts val="0"/>
              </a:spcAft>
              <a:buSzPts val="1400"/>
              <a:buFont typeface="Playfair Display"/>
              <a:buChar char="●"/>
            </a:pPr>
            <a:r>
              <a:rPr lang="en">
                <a:latin typeface="Playfair Display"/>
                <a:ea typeface="Playfair Display"/>
                <a:cs typeface="Playfair Display"/>
                <a:sym typeface="Playfair Display"/>
              </a:rPr>
              <a:t>Chromebooks</a:t>
            </a:r>
            <a:r>
              <a:rPr lang="en">
                <a:latin typeface="Playfair Display"/>
                <a:ea typeface="Playfair Display"/>
                <a:cs typeface="Playfair Display"/>
                <a:sym typeface="Playfair Display"/>
              </a:rPr>
              <a:t> accessibility</a:t>
            </a:r>
            <a:endParaRPr>
              <a:latin typeface="Playfair Display"/>
              <a:ea typeface="Playfair Display"/>
              <a:cs typeface="Playfair Display"/>
              <a:sym typeface="Playfair Display"/>
            </a:endParaRPr>
          </a:p>
        </p:txBody>
      </p:sp>
      <p:sp>
        <p:nvSpPr>
          <p:cNvPr id="103" name="Google Shape;103;g62f2f1265d_0_1"/>
          <p:cNvSpPr txBox="1"/>
          <p:nvPr/>
        </p:nvSpPr>
        <p:spPr>
          <a:xfrm>
            <a:off x="4923400" y="274325"/>
            <a:ext cx="3718500" cy="4180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104" name="Google Shape;104;g62f2f1265d_0_1"/>
          <p:cNvSpPr txBox="1"/>
          <p:nvPr/>
        </p:nvSpPr>
        <p:spPr>
          <a:xfrm>
            <a:off x="5050825" y="3053400"/>
            <a:ext cx="3521700" cy="1905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p:txBody>
      </p:sp>
      <p:pic>
        <p:nvPicPr>
          <p:cNvPr id="105" name="Google Shape;105;g62f2f1265d_0_1"/>
          <p:cNvPicPr preferRelativeResize="0"/>
          <p:nvPr/>
        </p:nvPicPr>
        <p:blipFill>
          <a:blip r:embed="rId3">
            <a:alphaModFix/>
          </a:blip>
          <a:stretch>
            <a:fillRect/>
          </a:stretch>
        </p:blipFill>
        <p:spPr>
          <a:xfrm>
            <a:off x="2973579" y="1071000"/>
            <a:ext cx="1324071" cy="1071000"/>
          </a:xfrm>
          <a:prstGeom prst="rect">
            <a:avLst/>
          </a:prstGeom>
          <a:noFill/>
          <a:ln>
            <a:noFill/>
          </a:ln>
        </p:spPr>
      </p:pic>
      <p:pic>
        <p:nvPicPr>
          <p:cNvPr id="106" name="Google Shape;106;g62f2f1265d_0_1"/>
          <p:cNvPicPr preferRelativeResize="0"/>
          <p:nvPr/>
        </p:nvPicPr>
        <p:blipFill>
          <a:blip r:embed="rId4">
            <a:alphaModFix/>
          </a:blip>
          <a:stretch>
            <a:fillRect/>
          </a:stretch>
        </p:blipFill>
        <p:spPr>
          <a:xfrm>
            <a:off x="4525675" y="0"/>
            <a:ext cx="4572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99999"/>
        </a:solidFill>
      </p:bgPr>
    </p:bg>
    <p:spTree>
      <p:nvGrpSpPr>
        <p:cNvPr id="110" name="Shape 110"/>
        <p:cNvGrpSpPr/>
        <p:nvPr/>
      </p:nvGrpSpPr>
      <p:grpSpPr>
        <a:xfrm>
          <a:off x="0" y="0"/>
          <a:ext cx="0" cy="0"/>
          <a:chOff x="0" y="0"/>
          <a:chExt cx="0" cy="0"/>
        </a:xfrm>
      </p:grpSpPr>
      <p:sp>
        <p:nvSpPr>
          <p:cNvPr id="111" name="Google Shape;111;g62f2f1265d_1_0"/>
          <p:cNvSpPr txBox="1"/>
          <p:nvPr>
            <p:ph type="title"/>
          </p:nvPr>
        </p:nvSpPr>
        <p:spPr>
          <a:xfrm>
            <a:off x="252450" y="0"/>
            <a:ext cx="4045200" cy="107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2400">
                <a:latin typeface="Playfair Display"/>
                <a:ea typeface="Playfair Display"/>
                <a:cs typeface="Playfair Display"/>
                <a:sym typeface="Playfair Display"/>
              </a:rPr>
              <a:t>STEAM &amp; Latic</a:t>
            </a:r>
            <a:endParaRPr sz="2400">
              <a:latin typeface="Playfair Display"/>
              <a:ea typeface="Playfair Display"/>
              <a:cs typeface="Playfair Display"/>
              <a:sym typeface="Playfair Display"/>
            </a:endParaRPr>
          </a:p>
        </p:txBody>
      </p:sp>
      <p:sp>
        <p:nvSpPr>
          <p:cNvPr id="112" name="Google Shape;112;g62f2f1265d_1_0"/>
          <p:cNvSpPr txBox="1"/>
          <p:nvPr/>
        </p:nvSpPr>
        <p:spPr>
          <a:xfrm>
            <a:off x="337350" y="961150"/>
            <a:ext cx="3875400" cy="198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1800">
                <a:latin typeface="Playfair Display"/>
                <a:ea typeface="Playfair Display"/>
                <a:cs typeface="Playfair Display"/>
                <a:sym typeface="Playfair Display"/>
              </a:rPr>
              <a:t>Science, Technology, Engineering, Art and Mathematics</a:t>
            </a:r>
            <a:endParaRPr sz="1800">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sz="1800">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sz="1800">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rPr lang="en" sz="1800">
                <a:latin typeface="Playfair Display"/>
                <a:ea typeface="Playfair Display"/>
                <a:cs typeface="Playfair Display"/>
                <a:sym typeface="Playfair Display"/>
              </a:rPr>
              <a:t>Learner Active Technology-Infused Classroom</a:t>
            </a:r>
            <a:endParaRPr i="0" sz="1800" u="none" cap="none" strike="noStrike">
              <a:solidFill>
                <a:srgbClr val="000000"/>
              </a:solidFill>
              <a:latin typeface="Playfair Display"/>
              <a:ea typeface="Playfair Display"/>
              <a:cs typeface="Playfair Display"/>
              <a:sym typeface="Playfair Display"/>
            </a:endParaRPr>
          </a:p>
        </p:txBody>
      </p:sp>
      <p:sp>
        <p:nvSpPr>
          <p:cNvPr id="113" name="Google Shape;113;g62f2f1265d_1_0"/>
          <p:cNvSpPr txBox="1"/>
          <p:nvPr/>
        </p:nvSpPr>
        <p:spPr>
          <a:xfrm>
            <a:off x="4676500" y="738875"/>
            <a:ext cx="2064000" cy="433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a:latin typeface="Playfair Display"/>
                <a:ea typeface="Playfair Display"/>
                <a:cs typeface="Playfair Display"/>
                <a:sym typeface="Playfair Display"/>
              </a:rPr>
              <a:t>What is it?</a:t>
            </a:r>
            <a:endParaRPr b="1">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rPr lang="en">
                <a:latin typeface="Playfair Display"/>
                <a:ea typeface="Playfair Display"/>
                <a:cs typeface="Playfair Display"/>
                <a:sym typeface="Playfair Display"/>
              </a:rPr>
              <a:t>A</a:t>
            </a:r>
            <a:r>
              <a:rPr lang="en">
                <a:latin typeface="Playfair Display"/>
                <a:ea typeface="Playfair Display"/>
                <a:cs typeface="Playfair Display"/>
                <a:sym typeface="Playfair Display"/>
              </a:rPr>
              <a:t>n instructional strategy designed to help students focus on writing and reasoning, while coming to understand ideas essential to the topics at hand. </a:t>
            </a:r>
            <a:endParaRPr>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rPr b="1" lang="en">
                <a:latin typeface="Playfair Display"/>
                <a:ea typeface="Playfair Display"/>
                <a:cs typeface="Playfair Display"/>
                <a:sym typeface="Playfair Display"/>
              </a:rPr>
              <a:t>R:</a:t>
            </a:r>
            <a:r>
              <a:rPr lang="en">
                <a:latin typeface="Playfair Display"/>
                <a:ea typeface="Playfair Display"/>
                <a:cs typeface="Playfair Display"/>
                <a:sym typeface="Playfair Display"/>
              </a:rPr>
              <a:t> Role</a:t>
            </a:r>
            <a:br>
              <a:rPr lang="en">
                <a:latin typeface="Playfair Display"/>
                <a:ea typeface="Playfair Display"/>
                <a:cs typeface="Playfair Display"/>
                <a:sym typeface="Playfair Display"/>
              </a:rPr>
            </a:br>
            <a:r>
              <a:rPr b="1" lang="en">
                <a:latin typeface="Playfair Display"/>
                <a:ea typeface="Playfair Display"/>
                <a:cs typeface="Playfair Display"/>
                <a:sym typeface="Playfair Display"/>
              </a:rPr>
              <a:t>A: </a:t>
            </a:r>
            <a:r>
              <a:rPr lang="en">
                <a:latin typeface="Playfair Display"/>
                <a:ea typeface="Playfair Display"/>
                <a:cs typeface="Playfair Display"/>
                <a:sym typeface="Playfair Display"/>
              </a:rPr>
              <a:t>Audience</a:t>
            </a:r>
            <a:br>
              <a:rPr lang="en">
                <a:latin typeface="Playfair Display"/>
                <a:ea typeface="Playfair Display"/>
                <a:cs typeface="Playfair Display"/>
                <a:sym typeface="Playfair Display"/>
              </a:rPr>
            </a:br>
            <a:r>
              <a:rPr b="1" lang="en">
                <a:latin typeface="Playfair Display"/>
                <a:ea typeface="Playfair Display"/>
                <a:cs typeface="Playfair Display"/>
                <a:sym typeface="Playfair Display"/>
              </a:rPr>
              <a:t>F: </a:t>
            </a:r>
            <a:r>
              <a:rPr lang="en">
                <a:latin typeface="Playfair Display"/>
                <a:ea typeface="Playfair Display"/>
                <a:cs typeface="Playfair Display"/>
                <a:sym typeface="Playfair Display"/>
              </a:rPr>
              <a:t>Format</a:t>
            </a:r>
            <a:br>
              <a:rPr lang="en">
                <a:latin typeface="Playfair Display"/>
                <a:ea typeface="Playfair Display"/>
                <a:cs typeface="Playfair Display"/>
                <a:sym typeface="Playfair Display"/>
              </a:rPr>
            </a:br>
            <a:r>
              <a:rPr b="1" lang="en">
                <a:latin typeface="Playfair Display"/>
                <a:ea typeface="Playfair Display"/>
                <a:cs typeface="Playfair Display"/>
                <a:sym typeface="Playfair Display"/>
              </a:rPr>
              <a:t>T: </a:t>
            </a:r>
            <a:r>
              <a:rPr lang="en">
                <a:latin typeface="Playfair Display"/>
                <a:ea typeface="Playfair Display"/>
                <a:cs typeface="Playfair Display"/>
                <a:sym typeface="Playfair Display"/>
              </a:rPr>
              <a:t>Topic</a:t>
            </a:r>
            <a:endParaRPr>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rPr b="1" lang="en">
                <a:latin typeface="Playfair Display"/>
                <a:ea typeface="Playfair Display"/>
                <a:cs typeface="Playfair Display"/>
                <a:sym typeface="Playfair Display"/>
              </a:rPr>
              <a:t>Benefits: </a:t>
            </a:r>
            <a:br>
              <a:rPr lang="en">
                <a:latin typeface="Playfair Display"/>
                <a:ea typeface="Playfair Display"/>
                <a:cs typeface="Playfair Display"/>
                <a:sym typeface="Playfair Display"/>
              </a:rPr>
            </a:br>
            <a:endParaRPr>
              <a:latin typeface="Playfair Display"/>
              <a:ea typeface="Playfair Display"/>
              <a:cs typeface="Playfair Display"/>
              <a:sym typeface="Playfair Display"/>
            </a:endParaRPr>
          </a:p>
          <a:p>
            <a:pPr indent="-317500" lvl="0" marL="457200" marR="0" rtl="0" algn="l">
              <a:lnSpc>
                <a:spcPct val="100000"/>
              </a:lnSpc>
              <a:spcBef>
                <a:spcPts val="0"/>
              </a:spcBef>
              <a:spcAft>
                <a:spcPts val="0"/>
              </a:spcAft>
              <a:buSzPts val="1400"/>
              <a:buFont typeface="Playfair Display"/>
              <a:buChar char="●"/>
            </a:pPr>
            <a:r>
              <a:rPr lang="en">
                <a:latin typeface="Playfair Display"/>
                <a:ea typeface="Playfair Display"/>
                <a:cs typeface="Playfair Display"/>
                <a:sym typeface="Playfair Display"/>
              </a:rPr>
              <a:t>Choice*</a:t>
            </a:r>
            <a:endParaRPr>
              <a:latin typeface="Playfair Display"/>
              <a:ea typeface="Playfair Display"/>
              <a:cs typeface="Playfair Display"/>
              <a:sym typeface="Playfair Display"/>
            </a:endParaRPr>
          </a:p>
          <a:p>
            <a:pPr indent="-317500" lvl="0" marL="457200" marR="0" rtl="0" algn="l">
              <a:lnSpc>
                <a:spcPct val="100000"/>
              </a:lnSpc>
              <a:spcBef>
                <a:spcPts val="0"/>
              </a:spcBef>
              <a:spcAft>
                <a:spcPts val="0"/>
              </a:spcAft>
              <a:buSzPts val="1400"/>
              <a:buFont typeface="Playfair Display"/>
              <a:buChar char="●"/>
            </a:pPr>
            <a:r>
              <a:rPr lang="en">
                <a:latin typeface="Playfair Display"/>
                <a:ea typeface="Playfair Display"/>
                <a:cs typeface="Playfair Display"/>
                <a:sym typeface="Playfair Display"/>
              </a:rPr>
              <a:t>Creativity</a:t>
            </a:r>
            <a:endParaRPr>
              <a:latin typeface="Playfair Display"/>
              <a:ea typeface="Playfair Display"/>
              <a:cs typeface="Playfair Display"/>
              <a:sym typeface="Playfair Display"/>
            </a:endParaRPr>
          </a:p>
          <a:p>
            <a:pPr indent="-317500" lvl="0" marL="457200" marR="0" rtl="0" algn="l">
              <a:lnSpc>
                <a:spcPct val="100000"/>
              </a:lnSpc>
              <a:spcBef>
                <a:spcPts val="0"/>
              </a:spcBef>
              <a:spcAft>
                <a:spcPts val="0"/>
              </a:spcAft>
              <a:buSzPts val="1400"/>
              <a:buFont typeface="Playfair Display"/>
              <a:buChar char="●"/>
            </a:pPr>
            <a:r>
              <a:rPr lang="en">
                <a:latin typeface="Playfair Display"/>
                <a:ea typeface="Playfair Display"/>
                <a:cs typeface="Playfair Display"/>
                <a:sym typeface="Playfair Display"/>
              </a:rPr>
              <a:t>Variety</a:t>
            </a:r>
            <a:endParaRPr>
              <a:latin typeface="Playfair Display"/>
              <a:ea typeface="Playfair Display"/>
              <a:cs typeface="Playfair Display"/>
              <a:sym typeface="Playfair Display"/>
            </a:endParaRPr>
          </a:p>
        </p:txBody>
      </p:sp>
      <p:sp>
        <p:nvSpPr>
          <p:cNvPr id="114" name="Google Shape;114;g62f2f1265d_1_0"/>
          <p:cNvSpPr txBox="1"/>
          <p:nvPr>
            <p:ph type="title"/>
          </p:nvPr>
        </p:nvSpPr>
        <p:spPr>
          <a:xfrm>
            <a:off x="4525675" y="300550"/>
            <a:ext cx="4572000" cy="66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4200"/>
              <a:buFont typeface="Arial"/>
              <a:buNone/>
            </a:pPr>
            <a:r>
              <a:rPr lang="en" sz="2400">
                <a:latin typeface="Playfair Display"/>
                <a:ea typeface="Playfair Display"/>
                <a:cs typeface="Playfair Display"/>
                <a:sym typeface="Playfair Display"/>
              </a:rPr>
              <a:t>Developing a RAFT Assignment</a:t>
            </a:r>
            <a:endParaRPr sz="2400">
              <a:latin typeface="Playfair Display"/>
              <a:ea typeface="Playfair Display"/>
              <a:cs typeface="Playfair Display"/>
              <a:sym typeface="Playfair Display"/>
            </a:endParaRPr>
          </a:p>
          <a:p>
            <a:pPr indent="0" lvl="0" marL="0" rtl="0" algn="ctr">
              <a:lnSpc>
                <a:spcPct val="100000"/>
              </a:lnSpc>
              <a:spcBef>
                <a:spcPts val="0"/>
              </a:spcBef>
              <a:spcAft>
                <a:spcPts val="0"/>
              </a:spcAft>
              <a:buSzPts val="4200"/>
              <a:buNone/>
            </a:pPr>
            <a:r>
              <a:t/>
            </a:r>
            <a:endParaRPr sz="1800"/>
          </a:p>
        </p:txBody>
      </p:sp>
      <p:pic>
        <p:nvPicPr>
          <p:cNvPr id="115" name="Google Shape;115;g62f2f1265d_1_0"/>
          <p:cNvPicPr preferRelativeResize="0"/>
          <p:nvPr/>
        </p:nvPicPr>
        <p:blipFill>
          <a:blip r:embed="rId3">
            <a:alphaModFix/>
          </a:blip>
          <a:stretch>
            <a:fillRect/>
          </a:stretch>
        </p:blipFill>
        <p:spPr>
          <a:xfrm>
            <a:off x="651025" y="3209075"/>
            <a:ext cx="3248025" cy="1409700"/>
          </a:xfrm>
          <a:prstGeom prst="rect">
            <a:avLst/>
          </a:prstGeom>
          <a:noFill/>
          <a:ln>
            <a:noFill/>
          </a:ln>
        </p:spPr>
      </p:pic>
      <p:sp>
        <p:nvSpPr>
          <p:cNvPr id="116" name="Google Shape;116;g62f2f1265d_1_0"/>
          <p:cNvSpPr txBox="1"/>
          <p:nvPr/>
        </p:nvSpPr>
        <p:spPr>
          <a:xfrm>
            <a:off x="6740500" y="843375"/>
            <a:ext cx="2286000" cy="355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layfair Display"/>
                <a:ea typeface="Playfair Display"/>
                <a:cs typeface="Playfair Display"/>
                <a:sym typeface="Playfair Display"/>
              </a:rPr>
              <a:t>Purpose: </a:t>
            </a:r>
            <a:endParaRPr b="1">
              <a:latin typeface="Playfair Display"/>
              <a:ea typeface="Playfair Display"/>
              <a:cs typeface="Playfair Display"/>
              <a:sym typeface="Playfair Display"/>
            </a:endParaRPr>
          </a:p>
          <a:p>
            <a:pPr indent="-317500" lvl="0" marL="457200" rtl="0" algn="l">
              <a:lnSpc>
                <a:spcPct val="115000"/>
              </a:lnSpc>
              <a:spcBef>
                <a:spcPts val="0"/>
              </a:spcBef>
              <a:spcAft>
                <a:spcPts val="0"/>
              </a:spcAft>
              <a:buSzPts val="1400"/>
              <a:buFont typeface="Playfair Display"/>
              <a:buChar char="●"/>
            </a:pPr>
            <a:r>
              <a:rPr lang="en">
                <a:latin typeface="Playfair Display"/>
                <a:ea typeface="Playfair Display"/>
                <a:cs typeface="Playfair Display"/>
                <a:sym typeface="Playfair Display"/>
              </a:rPr>
              <a:t>All students can explore and apply same essential knowledge, understanding and skills.</a:t>
            </a:r>
            <a:endParaRPr>
              <a:latin typeface="Playfair Display"/>
              <a:ea typeface="Playfair Display"/>
              <a:cs typeface="Playfair Display"/>
              <a:sym typeface="Playfair Display"/>
            </a:endParaRPr>
          </a:p>
          <a:p>
            <a:pPr indent="-317500" lvl="0" marL="457200" rtl="0" algn="l">
              <a:lnSpc>
                <a:spcPct val="115000"/>
              </a:lnSpc>
              <a:spcBef>
                <a:spcPts val="0"/>
              </a:spcBef>
              <a:spcAft>
                <a:spcPts val="0"/>
              </a:spcAft>
              <a:buSzPts val="1400"/>
              <a:buFont typeface="Playfair Display"/>
              <a:buChar char="●"/>
            </a:pPr>
            <a:r>
              <a:rPr lang="en">
                <a:latin typeface="Playfair Display"/>
                <a:ea typeface="Playfair Display"/>
                <a:cs typeface="Playfair Display"/>
                <a:sym typeface="Playfair Display"/>
              </a:rPr>
              <a:t>Emphasis on interest to individual students</a:t>
            </a:r>
            <a:endParaRPr>
              <a:latin typeface="Playfair Display"/>
              <a:ea typeface="Playfair Display"/>
              <a:cs typeface="Playfair Display"/>
              <a:sym typeface="Playfair Display"/>
            </a:endParaRPr>
          </a:p>
          <a:p>
            <a:pPr indent="-317500" lvl="0" marL="457200" rtl="0" algn="l">
              <a:lnSpc>
                <a:spcPct val="115000"/>
              </a:lnSpc>
              <a:spcBef>
                <a:spcPts val="0"/>
              </a:spcBef>
              <a:spcAft>
                <a:spcPts val="0"/>
              </a:spcAft>
              <a:buSzPts val="1400"/>
              <a:buFont typeface="Playfair Display"/>
              <a:buChar char="●"/>
            </a:pPr>
            <a:r>
              <a:rPr lang="en">
                <a:latin typeface="Playfair Display"/>
                <a:ea typeface="Playfair Display"/>
                <a:cs typeface="Playfair Display"/>
                <a:sym typeface="Playfair Display"/>
              </a:rPr>
              <a:t>Modes that work for individual students. </a:t>
            </a:r>
            <a:endParaRPr>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99999"/>
        </a:solidFill>
      </p:bgPr>
    </p:bg>
    <p:spTree>
      <p:nvGrpSpPr>
        <p:cNvPr id="120" name="Shape 120"/>
        <p:cNvGrpSpPr/>
        <p:nvPr/>
      </p:nvGrpSpPr>
      <p:grpSpPr>
        <a:xfrm>
          <a:off x="0" y="0"/>
          <a:ext cx="0" cy="0"/>
          <a:chOff x="0" y="0"/>
          <a:chExt cx="0" cy="0"/>
        </a:xfrm>
      </p:grpSpPr>
      <p:sp>
        <p:nvSpPr>
          <p:cNvPr id="121" name="Google Shape;121;g62f2f1265d_1_10"/>
          <p:cNvSpPr txBox="1"/>
          <p:nvPr>
            <p:ph type="title"/>
          </p:nvPr>
        </p:nvSpPr>
        <p:spPr>
          <a:xfrm>
            <a:off x="252450" y="0"/>
            <a:ext cx="4045200" cy="107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2400">
                <a:latin typeface="Times New Roman"/>
                <a:ea typeface="Times New Roman"/>
                <a:cs typeface="Times New Roman"/>
                <a:sym typeface="Times New Roman"/>
              </a:rPr>
              <a:t>Teacher Collaboration</a:t>
            </a:r>
            <a:endParaRPr sz="2400">
              <a:latin typeface="Times New Roman"/>
              <a:ea typeface="Times New Roman"/>
              <a:cs typeface="Times New Roman"/>
              <a:sym typeface="Times New Roman"/>
            </a:endParaRPr>
          </a:p>
        </p:txBody>
      </p:sp>
      <p:sp>
        <p:nvSpPr>
          <p:cNvPr id="122" name="Google Shape;122;g62f2f1265d_1_10"/>
          <p:cNvSpPr txBox="1"/>
          <p:nvPr/>
        </p:nvSpPr>
        <p:spPr>
          <a:xfrm>
            <a:off x="337350" y="975200"/>
            <a:ext cx="3875400" cy="17766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200000"/>
              </a:lnSpc>
              <a:spcBef>
                <a:spcPts val="0"/>
              </a:spcBef>
              <a:spcAft>
                <a:spcPts val="0"/>
              </a:spcAft>
              <a:buSzPts val="1800"/>
              <a:buFont typeface="Playfair Display"/>
              <a:buChar char="●"/>
            </a:pPr>
            <a:r>
              <a:rPr lang="en" sz="1800">
                <a:latin typeface="Playfair Display"/>
                <a:ea typeface="Playfair Display"/>
                <a:cs typeface="Playfair Display"/>
                <a:sym typeface="Playfair Display"/>
              </a:rPr>
              <a:t>Professional Learning Communities</a:t>
            </a:r>
            <a:endParaRPr sz="1800">
              <a:latin typeface="Playfair Display"/>
              <a:ea typeface="Playfair Display"/>
              <a:cs typeface="Playfair Display"/>
              <a:sym typeface="Playfair Display"/>
            </a:endParaRPr>
          </a:p>
          <a:p>
            <a:pPr indent="-342900" lvl="0" marL="457200" marR="0" rtl="0" algn="l">
              <a:lnSpc>
                <a:spcPct val="200000"/>
              </a:lnSpc>
              <a:spcBef>
                <a:spcPts val="0"/>
              </a:spcBef>
              <a:spcAft>
                <a:spcPts val="0"/>
              </a:spcAft>
              <a:buSzPts val="1800"/>
              <a:buFont typeface="Playfair Display"/>
              <a:buChar char="●"/>
            </a:pPr>
            <a:r>
              <a:rPr lang="en" sz="1800">
                <a:latin typeface="Playfair Display"/>
                <a:ea typeface="Playfair Display"/>
                <a:cs typeface="Playfair Display"/>
                <a:sym typeface="Playfair Display"/>
              </a:rPr>
              <a:t>Pineapple Charts</a:t>
            </a:r>
            <a:endParaRPr sz="1800">
              <a:latin typeface="Playfair Display"/>
              <a:ea typeface="Playfair Display"/>
              <a:cs typeface="Playfair Display"/>
              <a:sym typeface="Playfair Display"/>
            </a:endParaRPr>
          </a:p>
        </p:txBody>
      </p:sp>
      <p:sp>
        <p:nvSpPr>
          <p:cNvPr id="123" name="Google Shape;123;g62f2f1265d_1_10"/>
          <p:cNvSpPr txBox="1"/>
          <p:nvPr/>
        </p:nvSpPr>
        <p:spPr>
          <a:xfrm>
            <a:off x="4952425" y="612400"/>
            <a:ext cx="3718500" cy="12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lang="en" sz="1800">
                <a:latin typeface="Playfair Display"/>
                <a:ea typeface="Playfair Display"/>
                <a:cs typeface="Playfair Display"/>
                <a:sym typeface="Playfair Display"/>
              </a:rPr>
              <a:t>Collaboration among teachers can also generate new knowledge of what strategies or materials work well…(Lesaux, 2013). </a:t>
            </a:r>
            <a:endParaRPr b="0" i="0" sz="14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124" name="Google Shape;124;g62f2f1265d_1_10"/>
          <p:cNvSpPr txBox="1"/>
          <p:nvPr/>
        </p:nvSpPr>
        <p:spPr>
          <a:xfrm>
            <a:off x="4952425" y="2017525"/>
            <a:ext cx="3521700" cy="1700400"/>
          </a:xfrm>
          <a:prstGeom prst="rect">
            <a:avLst/>
          </a:prstGeom>
          <a:noFill/>
          <a:ln>
            <a:noFill/>
          </a:ln>
        </p:spPr>
        <p:txBody>
          <a:bodyPr anchorCtr="0" anchor="t" bIns="91425" lIns="91425" spcFirstLastPara="1" rIns="91425" wrap="square" tIns="91425">
            <a:noAutofit/>
          </a:bodyPr>
          <a:lstStyle/>
          <a:p>
            <a:pPr indent="0" lvl="0" marL="0" marR="292100" rtl="0" algn="l">
              <a:lnSpc>
                <a:spcPct val="115000"/>
              </a:lnSpc>
              <a:spcBef>
                <a:spcPts val="0"/>
              </a:spcBef>
              <a:spcAft>
                <a:spcPts val="0"/>
              </a:spcAft>
              <a:buNone/>
            </a:pPr>
            <a:r>
              <a:rPr lang="en" sz="1800">
                <a:latin typeface="Playfair Display"/>
                <a:ea typeface="Playfair Display"/>
                <a:cs typeface="Playfair Display"/>
                <a:sym typeface="Playfair Display"/>
              </a:rPr>
              <a:t>Informal &amp; Voluntary</a:t>
            </a:r>
            <a:endParaRPr sz="1800">
              <a:latin typeface="Playfair Display"/>
              <a:ea typeface="Playfair Display"/>
              <a:cs typeface="Playfair Display"/>
              <a:sym typeface="Playfair Display"/>
            </a:endParaRPr>
          </a:p>
          <a:p>
            <a:pPr indent="0" lvl="0" marL="0" marR="292100" rtl="0" algn="l">
              <a:lnSpc>
                <a:spcPct val="115000"/>
              </a:lnSpc>
              <a:spcBef>
                <a:spcPts val="0"/>
              </a:spcBef>
              <a:spcAft>
                <a:spcPts val="0"/>
              </a:spcAft>
              <a:buNone/>
            </a:pPr>
            <a:r>
              <a:rPr lang="en" sz="1800">
                <a:latin typeface="Playfair Display"/>
                <a:ea typeface="Playfair Display"/>
                <a:cs typeface="Playfair Display"/>
                <a:sym typeface="Playfair Display"/>
              </a:rPr>
              <a:t>Everyday Lessons</a:t>
            </a:r>
            <a:endParaRPr sz="1800">
              <a:latin typeface="Playfair Display"/>
              <a:ea typeface="Playfair Display"/>
              <a:cs typeface="Playfair Display"/>
              <a:sym typeface="Playfair Display"/>
            </a:endParaRPr>
          </a:p>
          <a:p>
            <a:pPr indent="0" lvl="0" marL="0" marR="292100" rtl="0" algn="l">
              <a:lnSpc>
                <a:spcPct val="115000"/>
              </a:lnSpc>
              <a:spcBef>
                <a:spcPts val="0"/>
              </a:spcBef>
              <a:spcAft>
                <a:spcPts val="0"/>
              </a:spcAft>
              <a:buNone/>
            </a:pPr>
            <a:r>
              <a:rPr lang="en" sz="1800">
                <a:latin typeface="Playfair Display"/>
                <a:ea typeface="Playfair Display"/>
                <a:cs typeface="Playfair Display"/>
                <a:sym typeface="Playfair Display"/>
              </a:rPr>
              <a:t>Special Activities</a:t>
            </a:r>
            <a:endParaRPr sz="1800">
              <a:latin typeface="Playfair Display"/>
              <a:ea typeface="Playfair Display"/>
              <a:cs typeface="Playfair Display"/>
              <a:sym typeface="Playfair Display"/>
            </a:endParaRPr>
          </a:p>
          <a:p>
            <a:pPr indent="0" lvl="0" marL="0" marR="292100" rtl="0" algn="l">
              <a:lnSpc>
                <a:spcPct val="115000"/>
              </a:lnSpc>
              <a:spcBef>
                <a:spcPts val="0"/>
              </a:spcBef>
              <a:spcAft>
                <a:spcPts val="0"/>
              </a:spcAft>
              <a:buNone/>
            </a:pPr>
            <a:r>
              <a:rPr lang="en" sz="1800">
                <a:latin typeface="Playfair Display"/>
                <a:ea typeface="Playfair Display"/>
                <a:cs typeface="Playfair Display"/>
                <a:sym typeface="Playfair Display"/>
              </a:rPr>
              <a:t>Sharing &amp; Learning Together</a:t>
            </a:r>
            <a:endParaRPr sz="1800">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1400"/>
              <a:buFont typeface="Arial"/>
              <a:buNone/>
            </a:pPr>
            <a:r>
              <a:t/>
            </a:r>
            <a:endParaRPr>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p:txBody>
      </p:sp>
      <p:sp>
        <p:nvSpPr>
          <p:cNvPr id="125" name="Google Shape;125;g62f2f1265d_1_10"/>
          <p:cNvSpPr/>
          <p:nvPr/>
        </p:nvSpPr>
        <p:spPr>
          <a:xfrm>
            <a:off x="4117050" y="1142800"/>
            <a:ext cx="806400" cy="417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62f2f1265d_1_10"/>
          <p:cNvSpPr/>
          <p:nvPr/>
        </p:nvSpPr>
        <p:spPr>
          <a:xfrm>
            <a:off x="4117050" y="2154450"/>
            <a:ext cx="806400" cy="417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7" name="Google Shape;127;g62f2f1265d_1_10"/>
          <p:cNvPicPr preferRelativeResize="0"/>
          <p:nvPr/>
        </p:nvPicPr>
        <p:blipFill>
          <a:blip r:embed="rId3">
            <a:alphaModFix/>
          </a:blip>
          <a:stretch>
            <a:fillRect/>
          </a:stretch>
        </p:blipFill>
        <p:spPr>
          <a:xfrm>
            <a:off x="337350" y="2945050"/>
            <a:ext cx="3654025" cy="1985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1" name="Shape 131"/>
        <p:cNvGrpSpPr/>
        <p:nvPr/>
      </p:nvGrpSpPr>
      <p:grpSpPr>
        <a:xfrm>
          <a:off x="0" y="0"/>
          <a:ext cx="0" cy="0"/>
          <a:chOff x="0" y="0"/>
          <a:chExt cx="0" cy="0"/>
        </a:xfrm>
      </p:grpSpPr>
      <p:sp>
        <p:nvSpPr>
          <p:cNvPr id="132" name="Google Shape;132;g64be056802_0_507"/>
          <p:cNvSpPr txBox="1"/>
          <p:nvPr>
            <p:ph type="title"/>
          </p:nvPr>
        </p:nvSpPr>
        <p:spPr>
          <a:xfrm>
            <a:off x="252450" y="0"/>
            <a:ext cx="4045200" cy="687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2400">
                <a:latin typeface="Times New Roman"/>
                <a:ea typeface="Times New Roman"/>
                <a:cs typeface="Times New Roman"/>
                <a:sym typeface="Times New Roman"/>
              </a:rPr>
              <a:t>Sample Lessons</a:t>
            </a:r>
            <a:endParaRPr sz="2400">
              <a:latin typeface="Times New Roman"/>
              <a:ea typeface="Times New Roman"/>
              <a:cs typeface="Times New Roman"/>
              <a:sym typeface="Times New Roman"/>
            </a:endParaRPr>
          </a:p>
        </p:txBody>
      </p:sp>
      <p:sp>
        <p:nvSpPr>
          <p:cNvPr id="133" name="Google Shape;133;g64be056802_0_507"/>
          <p:cNvSpPr txBox="1"/>
          <p:nvPr/>
        </p:nvSpPr>
        <p:spPr>
          <a:xfrm>
            <a:off x="126300" y="612400"/>
            <a:ext cx="4297500" cy="4197600"/>
          </a:xfrm>
          <a:prstGeom prst="rect">
            <a:avLst/>
          </a:prstGeom>
          <a:noFill/>
          <a:ln>
            <a:noFill/>
          </a:ln>
        </p:spPr>
        <p:txBody>
          <a:bodyPr anchorCtr="0" anchor="t" bIns="91425" lIns="91425" spcFirstLastPara="1" rIns="91425" wrap="square" tIns="91425">
            <a:noAutofit/>
          </a:bodyPr>
          <a:lstStyle/>
          <a:p>
            <a:pPr indent="0" lvl="0" marL="0" marR="0" rtl="0" algn="l">
              <a:lnSpc>
                <a:spcPct val="200000"/>
              </a:lnSpc>
              <a:spcBef>
                <a:spcPts val="0"/>
              </a:spcBef>
              <a:spcAft>
                <a:spcPts val="0"/>
              </a:spcAft>
              <a:buNone/>
            </a:pPr>
            <a:r>
              <a:rPr b="1" lang="en" sz="1600">
                <a:latin typeface="Playfair Display"/>
                <a:ea typeface="Playfair Display"/>
                <a:cs typeface="Playfair Display"/>
                <a:sym typeface="Playfair Display"/>
              </a:rPr>
              <a:t>Close Reading: The Art &amp; Craft of Analysis</a:t>
            </a:r>
            <a:endParaRPr b="1" sz="16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rPr lang="en" sz="1600">
                <a:latin typeface="Playfair Display"/>
                <a:ea typeface="Playfair Display"/>
                <a:cs typeface="Playfair Display"/>
                <a:sym typeface="Playfair Display"/>
              </a:rPr>
              <a:t>Standards: </a:t>
            </a:r>
            <a:br>
              <a:rPr lang="en" sz="1600">
                <a:latin typeface="Playfair Display"/>
                <a:ea typeface="Playfair Display"/>
                <a:cs typeface="Playfair Display"/>
                <a:sym typeface="Playfair Display"/>
              </a:rPr>
            </a:br>
            <a:r>
              <a:rPr lang="en" sz="1600">
                <a:latin typeface="Playfair Display"/>
                <a:ea typeface="Playfair Display"/>
                <a:cs typeface="Playfair Display"/>
                <a:sym typeface="Playfair Display"/>
              </a:rPr>
              <a:t>11-12.RI.01</a:t>
            </a:r>
            <a:br>
              <a:rPr lang="en" sz="1600">
                <a:latin typeface="Playfair Display"/>
                <a:ea typeface="Playfair Display"/>
                <a:cs typeface="Playfair Display"/>
                <a:sym typeface="Playfair Display"/>
              </a:rPr>
            </a:br>
            <a:r>
              <a:rPr lang="en" sz="1600">
                <a:latin typeface="Playfair Display"/>
                <a:ea typeface="Playfair Display"/>
                <a:cs typeface="Playfair Display"/>
                <a:sym typeface="Playfair Display"/>
              </a:rPr>
              <a:t>11-12. RI.02</a:t>
            </a:r>
            <a:br>
              <a:rPr lang="en" sz="1600">
                <a:latin typeface="Playfair Display"/>
                <a:ea typeface="Playfair Display"/>
                <a:cs typeface="Playfair Display"/>
                <a:sym typeface="Playfair Display"/>
              </a:rPr>
            </a:br>
            <a:r>
              <a:rPr lang="en" sz="1600">
                <a:latin typeface="Playfair Display"/>
                <a:ea typeface="Playfair Display"/>
                <a:cs typeface="Playfair Display"/>
                <a:sym typeface="Playfair Display"/>
              </a:rPr>
              <a:t>11-12. RI.04</a:t>
            </a:r>
            <a:endParaRPr sz="16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rPr lang="en" sz="1600">
                <a:latin typeface="Playfair Display"/>
                <a:ea typeface="Playfair Display"/>
                <a:cs typeface="Playfair Display"/>
                <a:sym typeface="Playfair Display"/>
              </a:rPr>
              <a:t>11-12. RI05</a:t>
            </a:r>
            <a:endParaRPr sz="16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rPr lang="en" sz="1600">
                <a:latin typeface="Playfair Display"/>
                <a:ea typeface="Playfair Display"/>
                <a:cs typeface="Playfair Display"/>
                <a:sym typeface="Playfair Display"/>
              </a:rPr>
              <a:t>11-12. RI07</a:t>
            </a:r>
            <a:endParaRPr sz="16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t/>
            </a:r>
            <a:endParaRPr sz="16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rPr b="1" lang="en" sz="1600">
                <a:latin typeface="Playfair Display"/>
                <a:ea typeface="Playfair Display"/>
                <a:cs typeface="Playfair Display"/>
                <a:sym typeface="Playfair Display"/>
              </a:rPr>
              <a:t>21st Century Themes: </a:t>
            </a:r>
            <a:r>
              <a:rPr lang="en" sz="1600">
                <a:latin typeface="Playfair Display"/>
                <a:ea typeface="Playfair Display"/>
                <a:cs typeface="Playfair Display"/>
                <a:sym typeface="Playfair Display"/>
              </a:rPr>
              <a:t>Global Awareness &amp; Civic Literacy</a:t>
            </a:r>
            <a:br>
              <a:rPr lang="en" sz="1600">
                <a:latin typeface="Playfair Display"/>
                <a:ea typeface="Playfair Display"/>
                <a:cs typeface="Playfair Display"/>
                <a:sym typeface="Playfair Display"/>
              </a:rPr>
            </a:br>
            <a:endParaRPr sz="1600">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rPr b="1" lang="en" sz="1600">
                <a:latin typeface="Playfair Display"/>
                <a:ea typeface="Playfair Display"/>
                <a:cs typeface="Playfair Display"/>
                <a:sym typeface="Playfair Display"/>
              </a:rPr>
              <a:t>21st Century Skills: </a:t>
            </a:r>
            <a:br>
              <a:rPr lang="en" sz="1600">
                <a:latin typeface="Playfair Display"/>
                <a:ea typeface="Playfair Display"/>
                <a:cs typeface="Playfair Display"/>
                <a:sym typeface="Playfair Display"/>
              </a:rPr>
            </a:br>
            <a:r>
              <a:rPr lang="en" sz="1600">
                <a:latin typeface="Playfair Display"/>
                <a:ea typeface="Playfair Display"/>
                <a:cs typeface="Playfair Display"/>
                <a:sym typeface="Playfair Display"/>
              </a:rPr>
              <a:t>Critical thinking &amp; Problem solving</a:t>
            </a:r>
            <a:br>
              <a:rPr lang="en" sz="1600">
                <a:latin typeface="Playfair Display"/>
                <a:ea typeface="Playfair Display"/>
                <a:cs typeface="Playfair Display"/>
                <a:sym typeface="Playfair Display"/>
              </a:rPr>
            </a:br>
            <a:r>
              <a:rPr lang="en" sz="1600">
                <a:latin typeface="Playfair Display"/>
                <a:ea typeface="Playfair Display"/>
                <a:cs typeface="Playfair Display"/>
                <a:sym typeface="Playfair Display"/>
              </a:rPr>
              <a:t>Communication &amp; Collaboration</a:t>
            </a:r>
            <a:br>
              <a:rPr lang="en" sz="1600">
                <a:latin typeface="Playfair Display"/>
                <a:ea typeface="Playfair Display"/>
                <a:cs typeface="Playfair Display"/>
                <a:sym typeface="Playfair Display"/>
              </a:rPr>
            </a:br>
            <a:r>
              <a:rPr lang="en" sz="1600">
                <a:latin typeface="Playfair Display"/>
                <a:ea typeface="Playfair Display"/>
                <a:cs typeface="Playfair Display"/>
                <a:sym typeface="Playfair Display"/>
              </a:rPr>
              <a:t>Information and Media </a:t>
            </a:r>
            <a:r>
              <a:rPr lang="en" sz="1600">
                <a:latin typeface="Playfair Display"/>
                <a:ea typeface="Playfair Display"/>
                <a:cs typeface="Playfair Display"/>
                <a:sym typeface="Playfair Display"/>
              </a:rPr>
              <a:t>Literacy</a:t>
            </a:r>
            <a:r>
              <a:rPr lang="en" sz="1600">
                <a:latin typeface="Playfair Display"/>
                <a:ea typeface="Playfair Display"/>
                <a:cs typeface="Playfair Display"/>
                <a:sym typeface="Playfair Display"/>
              </a:rPr>
              <a:t> </a:t>
            </a:r>
            <a:endParaRPr sz="1600">
              <a:latin typeface="Playfair Display"/>
              <a:ea typeface="Playfair Display"/>
              <a:cs typeface="Playfair Display"/>
              <a:sym typeface="Playfair Display"/>
            </a:endParaRPr>
          </a:p>
        </p:txBody>
      </p:sp>
      <p:sp>
        <p:nvSpPr>
          <p:cNvPr id="134" name="Google Shape;134;g64be056802_0_507"/>
          <p:cNvSpPr txBox="1"/>
          <p:nvPr/>
        </p:nvSpPr>
        <p:spPr>
          <a:xfrm>
            <a:off x="4859375" y="221100"/>
            <a:ext cx="4154100" cy="48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layfair Display"/>
                <a:ea typeface="Playfair Display"/>
                <a:cs typeface="Playfair Display"/>
                <a:sym typeface="Playfair Display"/>
              </a:rPr>
              <a:t>Interdisciplinary Connections: </a:t>
            </a:r>
            <a:r>
              <a:rPr lang="en">
                <a:latin typeface="Playfair Display"/>
                <a:ea typeface="Playfair Display"/>
                <a:cs typeface="Playfair Display"/>
                <a:sym typeface="Playfair Display"/>
              </a:rPr>
              <a:t>History &amp; Current Events in the Media.</a:t>
            </a:r>
            <a:endParaRPr>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a:p>
            <a:pPr indent="0" lvl="0" marL="0" rtl="0" algn="l">
              <a:spcBef>
                <a:spcPts val="0"/>
              </a:spcBef>
              <a:spcAft>
                <a:spcPts val="0"/>
              </a:spcAft>
              <a:buNone/>
            </a:pPr>
            <a:r>
              <a:rPr b="1" lang="en">
                <a:latin typeface="Playfair Display"/>
                <a:ea typeface="Playfair Display"/>
                <a:cs typeface="Playfair Display"/>
                <a:sym typeface="Playfair Display"/>
              </a:rPr>
              <a:t>Technology Integration: </a:t>
            </a:r>
            <a:r>
              <a:rPr lang="en">
                <a:latin typeface="Playfair Display"/>
                <a:ea typeface="Playfair Display"/>
                <a:cs typeface="Playfair Display"/>
                <a:sym typeface="Playfair Display"/>
              </a:rPr>
              <a:t>Internet Clips of Famous Speeches</a:t>
            </a:r>
            <a:endParaRPr>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a:p>
            <a:pPr indent="0" lvl="0" marL="0" rtl="0" algn="l">
              <a:spcBef>
                <a:spcPts val="0"/>
              </a:spcBef>
              <a:spcAft>
                <a:spcPts val="0"/>
              </a:spcAft>
              <a:buNone/>
            </a:pPr>
            <a:r>
              <a:rPr b="1" lang="en">
                <a:latin typeface="Playfair Display"/>
                <a:ea typeface="Playfair Display"/>
                <a:cs typeface="Playfair Display"/>
                <a:sym typeface="Playfair Display"/>
              </a:rPr>
              <a:t>Goals &amp; </a:t>
            </a:r>
            <a:r>
              <a:rPr b="1" lang="en">
                <a:latin typeface="Playfair Display"/>
                <a:ea typeface="Playfair Display"/>
                <a:cs typeface="Playfair Display"/>
                <a:sym typeface="Playfair Display"/>
              </a:rPr>
              <a:t>Objectives</a:t>
            </a:r>
            <a:r>
              <a:rPr b="1" lang="en">
                <a:latin typeface="Playfair Display"/>
                <a:ea typeface="Playfair Display"/>
                <a:cs typeface="Playfair Display"/>
                <a:sym typeface="Playfair Display"/>
              </a:rPr>
              <a:t>: </a:t>
            </a:r>
            <a:r>
              <a:rPr lang="en">
                <a:latin typeface="Playfair Display"/>
                <a:ea typeface="Playfair Display"/>
                <a:cs typeface="Playfair Display"/>
                <a:sym typeface="Playfair Display"/>
              </a:rPr>
              <a:t>After reading </a:t>
            </a:r>
            <a:r>
              <a:rPr lang="en">
                <a:latin typeface="Playfair Display"/>
                <a:ea typeface="Playfair Display"/>
                <a:cs typeface="Playfair Display"/>
                <a:sym typeface="Playfair Display"/>
              </a:rPr>
              <a:t>chapter</a:t>
            </a:r>
            <a:r>
              <a:rPr lang="en">
                <a:latin typeface="Playfair Display"/>
                <a:ea typeface="Playfair Display"/>
                <a:cs typeface="Playfair Display"/>
                <a:sym typeface="Playfair Display"/>
              </a:rPr>
              <a:t> two of The Language of Composition, SWBAT write terms, key phrases, and concepts from “Close Reading”: “The Art and Craft of Analysis” on the board to develop a word splash, which serves as the  basis for class discussion.</a:t>
            </a:r>
            <a:endParaRPr>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a:p>
            <a:pPr indent="0" lvl="0" marL="0" rtl="0" algn="l">
              <a:spcBef>
                <a:spcPts val="0"/>
              </a:spcBef>
              <a:spcAft>
                <a:spcPts val="0"/>
              </a:spcAft>
              <a:buNone/>
            </a:pPr>
            <a:r>
              <a:rPr b="1" lang="en">
                <a:latin typeface="Playfair Display"/>
                <a:ea typeface="Playfair Display"/>
                <a:cs typeface="Playfair Display"/>
                <a:sym typeface="Playfair Display"/>
              </a:rPr>
              <a:t>Learning Activities &amp; Instructional Strategies:</a:t>
            </a:r>
            <a:endParaRPr b="1">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Do Now</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Class discussion round-robin fashion</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Reread &amp; Listen to Queen Elizabeth’s “Speech to the Troops at Tillbury” &amp; Winston </a:t>
            </a:r>
            <a:r>
              <a:rPr lang="en">
                <a:latin typeface="Playfair Display"/>
                <a:ea typeface="Playfair Display"/>
                <a:cs typeface="Playfair Display"/>
                <a:sym typeface="Playfair Display"/>
              </a:rPr>
              <a:t>Churchill's</a:t>
            </a:r>
            <a:r>
              <a:rPr lang="en">
                <a:latin typeface="Playfair Display"/>
                <a:ea typeface="Playfair Display"/>
                <a:cs typeface="Playfair Display"/>
                <a:sym typeface="Playfair Display"/>
              </a:rPr>
              <a:t>, “Blood, Toil, Tears, and Sweat”. </a:t>
            </a:r>
            <a:endParaRPr>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