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Georgia" panose="02040502050405020303" pitchFamily="18" charset="0"/>
      <p:regular r:id="rId18"/>
      <p:bold r:id="rId19"/>
      <p:italic r:id="rId20"/>
      <p:boldItalic r:id="rId21"/>
    </p:embeddedFont>
    <p:embeddedFont>
      <p:font typeface="Lato"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wer.gcu.edu/EJNEY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a3c8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8f285f2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8f285f2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a:t>
            </a:r>
            <a:r>
              <a:rPr lang="en" u="sng">
                <a:solidFill>
                  <a:schemeClr val="hlink"/>
                </a:solidFill>
                <a:hlinkClick r:id="rId3"/>
              </a:rPr>
              <a:t>https://sites.ed.gov/idea/</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latin typeface="Georgia"/>
                <a:ea typeface="Georgia"/>
                <a:cs typeface="Georgia"/>
                <a:sym typeface="Georgia"/>
              </a:rPr>
              <a:t>Discuss the importance of a student’s 504 and the legal consequences if the school does not support and follow. (While presenting, can click on the link and give additional information)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6fa3c89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6fa3c89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This situation is simple. Accomodations needed to be made for the student. The student has had enough changes in their personal life, physically and emotionally — being removed from a course should not have occurred. The situation needs to be diffused in a professional and efficient manner. </a:t>
            </a:r>
            <a:endParaRPr>
              <a:latin typeface="Georgia"/>
              <a:ea typeface="Georgia"/>
              <a:cs typeface="Georgia"/>
              <a:sym typeface="Georg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6d8778c7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6d8778c7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Corey H. v. Board of Education. Students sought declaratory and injunctive relief to correct Chicago Board of Education’s and Illinois State Board of Education’s widespread failure to educate children with disabilities in their least restrictive environment</a:t>
            </a:r>
            <a:r>
              <a:rPr lang="en" sz="1200">
                <a:latin typeface="Georgia"/>
                <a:ea typeface="Georgia"/>
                <a:cs typeface="Georgia"/>
                <a:sym typeface="Georgia"/>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6fa3c89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6fa3c89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After a situation within a school, it is always a good idea to give a gentle reminder of responsibilities educators have in regard to the law. This could be a voluntary professional development session for those that feel they need to freshen up on the law and responsibilities. </a:t>
            </a:r>
            <a:endParaRPr>
              <a:latin typeface="Georgia"/>
              <a:ea typeface="Georgia"/>
              <a:cs typeface="Georgia"/>
              <a:sym typeface="Georg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8eb26cba6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8eb26cba6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In your table grouping please discuss the following questions </a:t>
            </a:r>
            <a:r>
              <a:rPr lang="en" i="1">
                <a:latin typeface="Georgia"/>
                <a:ea typeface="Georgia"/>
                <a:cs typeface="Georgia"/>
                <a:sym typeface="Georgia"/>
              </a:rPr>
              <a:t>(give time to read questions)</a:t>
            </a:r>
            <a:r>
              <a:rPr lang="en">
                <a:latin typeface="Georgia"/>
                <a:ea typeface="Georgia"/>
                <a:cs typeface="Georgia"/>
                <a:sym typeface="Georgia"/>
              </a:rPr>
              <a:t>. Please have an open and honest discussion about what you believe could have been done differently, how outcomes could have been changed, and if you think that the situation has been handled properly and effectively. </a:t>
            </a:r>
            <a:endParaRPr>
              <a:latin typeface="Georgia"/>
              <a:ea typeface="Georgia"/>
              <a:cs typeface="Georgia"/>
              <a:sym typeface="Georgi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8eb26cba6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8eb26cba6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a3c8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a3c8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presentation will discuss the situation of when a student’s rights are wronged and the legal ramifications to the school and the district if not rectified and handled in a proper manner. The presentation will give an overview of the situation, the key players affected, the laws of the IDEA, how the situation is handled, and the rationale behind the steps taken to diffuse the situation. Most important is ensuring the student is treated fairly according to law and there are no legal consequences to the school.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6d8778c7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6d8778c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 football player is paralyzed during a football game, shocking and upsetting the community. After a parent meeting upon his return to school, the parents indicate and request that wheelchair accessibility is what their son will need. The parents are confident their son can continue academically with no other challenges. School guidance counselor changes the student’s schedule because the biology classroom does not have wheelchair access. The guidance counselor does not contact the parents/student regarding the change. The student needs biology for his college goals. The parents hire an attorney to advocate for their child’s rights.The school needs to implement an action plan and diffuse a potential lawsuit and serious consequences if this case continues.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a3c89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a3c89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Hanson, K. L. (2009). A Casebook for School Leaders. Retrieved from </a:t>
            </a:r>
            <a:r>
              <a:rPr lang="en" u="sng">
                <a:solidFill>
                  <a:schemeClr val="hlink"/>
                </a:solidFill>
                <a:hlinkClick r:id="rId3"/>
              </a:rPr>
              <a:t>https://viewer.gcu.edu/EJNEYT</a:t>
            </a:r>
            <a:endParaRPr/>
          </a:p>
          <a:p>
            <a:pPr marL="0" lvl="0" indent="0" algn="l" rtl="0">
              <a:spcBef>
                <a:spcPts val="0"/>
              </a:spcBef>
              <a:spcAft>
                <a:spcPts val="0"/>
              </a:spcAft>
              <a:buNone/>
            </a:pPr>
            <a:endParaRPr/>
          </a:p>
          <a:p>
            <a:pPr marL="0" lvl="0" indent="0" algn="l" rtl="0">
              <a:spcBef>
                <a:spcPts val="0"/>
              </a:spcBef>
              <a:spcAft>
                <a:spcPts val="0"/>
              </a:spcAft>
              <a:buNone/>
            </a:pPr>
            <a:r>
              <a:rPr lang="en">
                <a:latin typeface="Georgia"/>
                <a:ea typeface="Georgia"/>
                <a:cs typeface="Georgia"/>
                <a:sym typeface="Georgia"/>
              </a:rPr>
              <a:t>This is a large high school, with a majority of the buildings up to code, but due to lack of funding, several of the buildings and classrooms are not. Unfortunately, after an injury with a student athlete, certain classrooms, such as biology, do not have the required wheelchair access for the student causing major issues. </a:t>
            </a:r>
            <a:endParaRPr>
              <a:latin typeface="Georgia"/>
              <a:ea typeface="Georgia"/>
              <a:cs typeface="Georgia"/>
              <a:sym typeface="Georg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8f285f29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8f285f29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case of Miguel Hernandez and Nottingham High school a guidance counselor changed Miguel’s school schedule due to his biology classroom not being wheelchair accessible. The guidance counselor did not consult or meet with the parents prior to changing the schedule, and it was not discussed at the original meeting prior to Miguel returning to school. Upon hearing of the change to the schedule the parents, and Miguel, were very upset due to Miguel </a:t>
            </a:r>
            <a:r>
              <a:rPr lang="en">
                <a:latin typeface="Georgia"/>
                <a:ea typeface="Georgia"/>
                <a:cs typeface="Georgia"/>
                <a:sym typeface="Georgia"/>
              </a:rPr>
              <a:t>wanting to go to a college that required the biology class as a prerequisite. Section 504 of the Rehabilitation Act states that students have a right to free and appropriate public education. Miguel needs specific services for his continuing education and accommodations for his wheelchair.</a:t>
            </a:r>
            <a:endParaRPr>
              <a:latin typeface="Georgia"/>
              <a:ea typeface="Georgia"/>
              <a:cs typeface="Georgia"/>
              <a:sym typeface="Georgia"/>
            </a:endParaRPr>
          </a:p>
          <a:p>
            <a:pPr marL="0" lvl="0" indent="0" algn="l" rtl="0">
              <a:spcBef>
                <a:spcPts val="0"/>
              </a:spcBef>
              <a:spcAft>
                <a:spcPts val="0"/>
              </a:spcAft>
              <a:buNone/>
            </a:pPr>
            <a:r>
              <a:rPr lang="en">
                <a:latin typeface="Georgia"/>
                <a:ea typeface="Georgia"/>
                <a:cs typeface="Georgia"/>
                <a:sym typeface="Georgia"/>
              </a:rPr>
              <a:t>Reference: Hanson, K. L. (2009). A Casebook for School Leaders. Retrieved from https://viewer.gcu.edu/EJNEYT</a:t>
            </a:r>
            <a:endParaRPr>
              <a:latin typeface="Georgia"/>
              <a:ea typeface="Georgia"/>
              <a:cs typeface="Georgia"/>
              <a:sym typeface="Georg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8f285f29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8f285f29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The principal is responsible for everything that occurs in their building, but needs to reach out to the superintendent for guidance when events turn to legal ramifications for the district. This situation is already tense and emotional for the family, therefore, following correct guidelines and procedures moving forward is imperative to prevent any further legal issues. </a:t>
            </a:r>
            <a:endParaRPr>
              <a:latin typeface="Georgia"/>
              <a:ea typeface="Georgia"/>
              <a:cs typeface="Georgia"/>
              <a:sym typeface="Georg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Immediately contact the superintendent and the legal team for the school district. If the Hernandez family has an attorney involved, legal guidance is essential. Make immediate changes to Miguel’s schedule putting him back into the biology class that he needs for college. Issue an apology to the family. Accommodations should be made immediately  for the student to ensure his opportunity to participate in the class. Inform the biology teacher of the situation and the actions being taken for Miguel and his 504 plan. Develop an improvement plan or professional training on counselor responsibilities and duties.</a:t>
            </a:r>
            <a:endParaRPr>
              <a:latin typeface="Georgia"/>
              <a:ea typeface="Georgia"/>
              <a:cs typeface="Georgia"/>
              <a:sym typeface="Georg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a3c89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a3c8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A gentle and important reminder to the faculty and staff our legal responsibilities as educators. It’s our professional responsibility to abide by and follow 504s and IEPs, while providing our students with the best education possible. Miguel may need to catch up on work from his absence, therefore, a potential tutor, or extra help with the Biology teacher may be provided to the student. With these potential solutions and action plan, there is the potential and hope that the legal system will be diffused. </a:t>
            </a:r>
            <a:endParaRPr>
              <a:latin typeface="Georgia"/>
              <a:ea typeface="Georgia"/>
              <a:cs typeface="Georgia"/>
              <a:sym typeface="Georg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6d70320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6d70320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a:t>
            </a:r>
            <a:r>
              <a:rPr lang="en" u="sng">
                <a:solidFill>
                  <a:schemeClr val="hlink"/>
                </a:solidFill>
                <a:hlinkClick r:id="rId3"/>
              </a:rPr>
              <a:t>https://sites.ed.gov/idea/</a:t>
            </a:r>
            <a:r>
              <a:rPr lang="en"/>
              <a:t> </a:t>
            </a:r>
            <a:endParaRPr/>
          </a:p>
          <a:p>
            <a:pPr marL="0" lvl="0" indent="0" algn="l" rtl="0">
              <a:spcBef>
                <a:spcPts val="0"/>
              </a:spcBef>
              <a:spcAft>
                <a:spcPts val="0"/>
              </a:spcAft>
              <a:buNone/>
            </a:pPr>
            <a:r>
              <a:rPr lang="en">
                <a:latin typeface="Georgia"/>
                <a:ea typeface="Georgia"/>
                <a:cs typeface="Georgia"/>
                <a:sym typeface="Georgia"/>
              </a:rPr>
              <a:t>Discuss the importance of a student’s 504 and the legal consequences if the school does not support and follow.</a:t>
            </a:r>
            <a:r>
              <a:rPr lang="en"/>
              <a:t> </a:t>
            </a:r>
            <a:r>
              <a:rPr lang="en">
                <a:latin typeface="Georgia"/>
                <a:ea typeface="Georgia"/>
                <a:cs typeface="Georgia"/>
                <a:sym typeface="Georgia"/>
              </a:rPr>
              <a:t> (While presenting, can click on the link and give additional 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11700" y="81000"/>
            <a:ext cx="8520600" cy="1802400"/>
          </a:xfrm>
          <a:prstGeom prst="rect">
            <a:avLst/>
          </a:prstGeom>
          <a:solidFill>
            <a:srgbClr val="4A86E8"/>
          </a:solidFill>
        </p:spPr>
        <p:txBody>
          <a:bodyPr spcFirstLastPara="1" wrap="square" lIns="91425" tIns="91425" rIns="91425" bIns="91425" anchor="b" anchorCtr="0">
            <a:noAutofit/>
          </a:bodyPr>
          <a:lstStyle/>
          <a:p>
            <a:pPr marL="0" lvl="0" indent="0" algn="ctr" rtl="0">
              <a:spcBef>
                <a:spcPts val="0"/>
              </a:spcBef>
              <a:spcAft>
                <a:spcPts val="0"/>
              </a:spcAft>
              <a:buNone/>
            </a:pPr>
            <a:r>
              <a:rPr lang="en" sz="3200">
                <a:solidFill>
                  <a:srgbClr val="000000"/>
                </a:solidFill>
                <a:latin typeface="Georgia"/>
                <a:ea typeface="Georgia"/>
                <a:cs typeface="Georgia"/>
                <a:sym typeface="Georgia"/>
              </a:rPr>
              <a:t>A Case Study: When a Student’s Rights Are Wronged</a:t>
            </a:r>
            <a:r>
              <a:rPr lang="en"/>
              <a:t/>
            </a:r>
            <a:br>
              <a:rPr lang="en"/>
            </a:br>
            <a:endParaRPr/>
          </a:p>
        </p:txBody>
      </p:sp>
      <p:sp>
        <p:nvSpPr>
          <p:cNvPr id="68" name="Google Shape;68;p13"/>
          <p:cNvSpPr txBox="1"/>
          <p:nvPr/>
        </p:nvSpPr>
        <p:spPr>
          <a:xfrm>
            <a:off x="254850" y="1275750"/>
            <a:ext cx="8520600" cy="36876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FFFF"/>
                </a:solidFill>
                <a:latin typeface="Georgia"/>
                <a:ea typeface="Georgia"/>
                <a:cs typeface="Georgia"/>
                <a:sym typeface="Georgia"/>
              </a:rPr>
              <a:t>Presentors: </a:t>
            </a:r>
            <a:br>
              <a:rPr lang="en" sz="2400" dirty="0">
                <a:solidFill>
                  <a:srgbClr val="FFFFFF"/>
                </a:solidFill>
                <a:latin typeface="Georgia"/>
                <a:ea typeface="Georgia"/>
                <a:cs typeface="Georgia"/>
                <a:sym typeface="Georgia"/>
              </a:rPr>
            </a:br>
            <a:endParaRPr sz="2400" dirty="0">
              <a:solidFill>
                <a:srgbClr val="FFFFFF"/>
              </a:solidFill>
              <a:latin typeface="Georgia"/>
              <a:ea typeface="Georgia"/>
              <a:cs typeface="Georgia"/>
              <a:sym typeface="Georgia"/>
            </a:endParaRPr>
          </a:p>
          <a:p>
            <a:pPr marL="0" lvl="0" indent="0" algn="ctr" rtl="0">
              <a:spcBef>
                <a:spcPts val="0"/>
              </a:spcBef>
              <a:spcAft>
                <a:spcPts val="0"/>
              </a:spcAft>
              <a:buNone/>
            </a:pPr>
            <a:r>
              <a:rPr lang="en" sz="2400" dirty="0">
                <a:solidFill>
                  <a:srgbClr val="FFFFFF"/>
                </a:solidFill>
                <a:latin typeface="Georgia"/>
                <a:ea typeface="Georgia"/>
                <a:cs typeface="Georgia"/>
                <a:sym typeface="Georgia"/>
              </a:rPr>
              <a:t>Casey Daniel </a:t>
            </a:r>
            <a:endParaRPr sz="2400" dirty="0">
              <a:solidFill>
                <a:srgbClr val="FFFFFF"/>
              </a:solidFill>
              <a:latin typeface="Georgia"/>
              <a:ea typeface="Georgia"/>
              <a:cs typeface="Georgia"/>
              <a:sym typeface="Georgia"/>
            </a:endParaRPr>
          </a:p>
          <a:p>
            <a:pPr marL="3200400" lvl="0" indent="0" algn="l" rtl="0">
              <a:spcBef>
                <a:spcPts val="0"/>
              </a:spcBef>
              <a:spcAft>
                <a:spcPts val="0"/>
              </a:spcAft>
              <a:buNone/>
            </a:pPr>
            <a:r>
              <a:rPr lang="en" sz="2400" dirty="0">
                <a:solidFill>
                  <a:srgbClr val="FFFFFF"/>
                </a:solidFill>
                <a:latin typeface="Georgia"/>
                <a:ea typeface="Georgia"/>
                <a:cs typeface="Georgia"/>
                <a:sym typeface="Georgia"/>
              </a:rPr>
              <a:t>Ginny Harrell</a:t>
            </a:r>
            <a:endParaRPr sz="2400" dirty="0">
              <a:solidFill>
                <a:srgbClr val="FFFFFF"/>
              </a:solidFill>
              <a:latin typeface="Georgia"/>
              <a:ea typeface="Georgia"/>
              <a:cs typeface="Georgia"/>
              <a:sym typeface="Georgia"/>
            </a:endParaRPr>
          </a:p>
          <a:p>
            <a:pPr marL="0" lvl="0" indent="0" algn="ctr" rtl="0">
              <a:spcBef>
                <a:spcPts val="0"/>
              </a:spcBef>
              <a:spcAft>
                <a:spcPts val="0"/>
              </a:spcAft>
              <a:buNone/>
            </a:pPr>
            <a:r>
              <a:rPr lang="en" sz="2400" dirty="0">
                <a:solidFill>
                  <a:srgbClr val="FFFFFF"/>
                </a:solidFill>
                <a:latin typeface="Georgia"/>
                <a:ea typeface="Georgia"/>
                <a:cs typeface="Georgia"/>
                <a:sym typeface="Georgia"/>
              </a:rPr>
              <a:t>Dallan Rupp</a:t>
            </a:r>
            <a:endParaRPr sz="2400" dirty="0">
              <a:solidFill>
                <a:srgbClr val="FFFFFF"/>
              </a:solidFill>
              <a:latin typeface="Georgia"/>
              <a:ea typeface="Georgia"/>
              <a:cs typeface="Georgia"/>
              <a:sym typeface="Georgia"/>
            </a:endParaRPr>
          </a:p>
          <a:p>
            <a:pPr marL="457200" lvl="0" indent="457200" algn="ctr" rtl="0">
              <a:spcBef>
                <a:spcPts val="0"/>
              </a:spcBef>
              <a:spcAft>
                <a:spcPts val="0"/>
              </a:spcAft>
              <a:buNone/>
            </a:pPr>
            <a:r>
              <a:rPr lang="en" sz="2400" dirty="0">
                <a:solidFill>
                  <a:srgbClr val="FFFFFF"/>
                </a:solidFill>
                <a:latin typeface="Georgia"/>
                <a:ea typeface="Georgia"/>
                <a:cs typeface="Georgia"/>
                <a:sym typeface="Georgia"/>
              </a:rPr>
              <a:t>		</a:t>
            </a:r>
            <a:endParaRPr sz="2400" dirty="0">
              <a:solidFill>
                <a:srgbClr val="FFFFFF"/>
              </a:solidFill>
              <a:latin typeface="Georgia"/>
              <a:ea typeface="Georgia"/>
              <a:cs typeface="Georgia"/>
              <a:sym typeface="Georgia"/>
            </a:endParaRPr>
          </a:p>
          <a:p>
            <a:pPr marL="457200" lvl="0" indent="457200" algn="ctr" rtl="0">
              <a:spcBef>
                <a:spcPts val="0"/>
              </a:spcBef>
              <a:spcAft>
                <a:spcPts val="0"/>
              </a:spcAft>
              <a:buNone/>
            </a:pPr>
            <a:endParaRPr sz="2400" dirty="0">
              <a:solidFill>
                <a:srgbClr val="FFFFFF"/>
              </a:solidFill>
              <a:latin typeface="Georgia"/>
              <a:ea typeface="Georgia"/>
              <a:cs typeface="Georgia"/>
              <a:sym typeface="Georgia"/>
            </a:endParaRPr>
          </a:p>
          <a:p>
            <a:pPr marL="457200" lvl="0" indent="457200" algn="l" rtl="0">
              <a:spcBef>
                <a:spcPts val="0"/>
              </a:spcBef>
              <a:spcAft>
                <a:spcPts val="0"/>
              </a:spcAft>
              <a:buNone/>
            </a:pPr>
            <a:r>
              <a:rPr lang="en" sz="2400" dirty="0">
                <a:solidFill>
                  <a:srgbClr val="FFFFFF"/>
                </a:solidFill>
                <a:latin typeface="Georgia"/>
                <a:ea typeface="Georgia"/>
                <a:cs typeface="Georgia"/>
                <a:sym typeface="Georgia"/>
              </a:rPr>
              <a:t>                         Grand Canyon University</a:t>
            </a:r>
            <a:endParaRPr sz="2400" dirty="0">
              <a:solidFill>
                <a:srgbClr val="FFFFFF"/>
              </a:solidFill>
              <a:latin typeface="Georgia"/>
              <a:ea typeface="Georgia"/>
              <a:cs typeface="Georgia"/>
              <a:sym typeface="Georgia"/>
            </a:endParaRPr>
          </a:p>
          <a:p>
            <a:pPr marL="457200" lvl="0" indent="457200" algn="l" rtl="0">
              <a:spcBef>
                <a:spcPts val="0"/>
              </a:spcBef>
              <a:spcAft>
                <a:spcPts val="0"/>
              </a:spcAft>
              <a:buNone/>
            </a:pPr>
            <a:r>
              <a:rPr lang="en" sz="2400" dirty="0">
                <a:solidFill>
                  <a:srgbClr val="FFFFFF"/>
                </a:solidFill>
                <a:latin typeface="Georgia"/>
                <a:ea typeface="Georgia"/>
                <a:cs typeface="Georgia"/>
                <a:sym typeface="Georgia"/>
              </a:rPr>
              <a:t>		</a:t>
            </a:r>
            <a:r>
              <a:rPr lang="en" sz="2400" dirty="0" smtClean="0">
                <a:solidFill>
                  <a:srgbClr val="FFFFFF"/>
                </a:solidFill>
                <a:latin typeface="Georgia"/>
                <a:ea typeface="Georgia"/>
                <a:cs typeface="Georgia"/>
                <a:sym typeface="Georgia"/>
              </a:rPr>
              <a:t>           May </a:t>
            </a:r>
            <a:r>
              <a:rPr lang="en" sz="2400" dirty="0">
                <a:solidFill>
                  <a:srgbClr val="FFFFFF"/>
                </a:solidFill>
                <a:latin typeface="Georgia"/>
                <a:ea typeface="Georgia"/>
                <a:cs typeface="Georgia"/>
                <a:sym typeface="Georgia"/>
              </a:rPr>
              <a:t>1, 2019</a:t>
            </a:r>
            <a:endParaRPr sz="2400" dirty="0">
              <a:solidFill>
                <a:srgbClr val="FFFFFF"/>
              </a:solidFill>
              <a:latin typeface="Georgia"/>
              <a:ea typeface="Georgia"/>
              <a:cs typeface="Georgia"/>
              <a:sym typeface="Georgia"/>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69" name="Google Shape;69;p13"/>
          <p:cNvPicPr preferRelativeResize="0"/>
          <p:nvPr/>
        </p:nvPicPr>
        <p:blipFill>
          <a:blip r:embed="rId3">
            <a:alphaModFix/>
          </a:blip>
          <a:stretch>
            <a:fillRect/>
          </a:stretch>
        </p:blipFill>
        <p:spPr>
          <a:xfrm>
            <a:off x="441292" y="1883392"/>
            <a:ext cx="2201875" cy="171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71900" y="150575"/>
            <a:ext cx="6138000" cy="13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Georgia"/>
                <a:ea typeface="Georgia"/>
                <a:cs typeface="Georgia"/>
                <a:sym typeface="Georgia"/>
              </a:rPr>
              <a:t>Section 504 of Rehabilitation Act of 1973</a:t>
            </a:r>
            <a:endParaRPr sz="3600">
              <a:latin typeface="Georgia"/>
              <a:ea typeface="Georgia"/>
              <a:cs typeface="Georgia"/>
              <a:sym typeface="Georgia"/>
            </a:endParaRPr>
          </a:p>
        </p:txBody>
      </p:sp>
      <p:pic>
        <p:nvPicPr>
          <p:cNvPr id="154" name="Google Shape;154;p22"/>
          <p:cNvPicPr preferRelativeResize="0"/>
          <p:nvPr/>
        </p:nvPicPr>
        <p:blipFill>
          <a:blip r:embed="rId3">
            <a:alphaModFix/>
          </a:blip>
          <a:stretch>
            <a:fillRect/>
          </a:stretch>
        </p:blipFill>
        <p:spPr>
          <a:xfrm>
            <a:off x="7063499" y="150574"/>
            <a:ext cx="1846900" cy="1436475"/>
          </a:xfrm>
          <a:prstGeom prst="rect">
            <a:avLst/>
          </a:prstGeom>
          <a:noFill/>
          <a:ln>
            <a:noFill/>
          </a:ln>
        </p:spPr>
      </p:pic>
      <p:sp>
        <p:nvSpPr>
          <p:cNvPr id="155" name="Google Shape;155;p22"/>
          <p:cNvSpPr txBox="1">
            <a:spLocks noGrp="1"/>
          </p:cNvSpPr>
          <p:nvPr>
            <p:ph type="body" idx="1"/>
          </p:nvPr>
        </p:nvSpPr>
        <p:spPr>
          <a:xfrm>
            <a:off x="640075" y="2077000"/>
            <a:ext cx="3642900" cy="2560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Section 504 is federal law</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Appropriate education including access to buildings</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Services designed to meet student needs</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Support to student</a:t>
            </a:r>
            <a:endParaRPr sz="1600">
              <a:solidFill>
                <a:srgbClr val="000000"/>
              </a:solidFill>
              <a:latin typeface="Georgia"/>
              <a:ea typeface="Georgia"/>
              <a:cs typeface="Georgia"/>
              <a:sym typeface="Georgia"/>
            </a:endParaRPr>
          </a:p>
          <a:p>
            <a:pPr marL="457200" lvl="0" indent="0" algn="l" rtl="0">
              <a:spcBef>
                <a:spcPts val="1200"/>
              </a:spcBef>
              <a:spcAft>
                <a:spcPts val="0"/>
              </a:spcAft>
              <a:buNone/>
            </a:pPr>
            <a:endParaRPr sz="1600">
              <a:solidFill>
                <a:srgbClr val="000000"/>
              </a:solidFill>
              <a:latin typeface="Georgia"/>
              <a:ea typeface="Georgia"/>
              <a:cs typeface="Georgia"/>
              <a:sym typeface="Georgia"/>
            </a:endParaRPr>
          </a:p>
          <a:p>
            <a:pPr marL="457200" lvl="0" indent="0" algn="l" rtl="0">
              <a:spcBef>
                <a:spcPts val="1200"/>
              </a:spcBef>
              <a:spcAft>
                <a:spcPts val="1200"/>
              </a:spcAft>
              <a:buNone/>
            </a:pPr>
            <a:endParaRPr sz="1600">
              <a:solidFill>
                <a:srgbClr val="000000"/>
              </a:solidFill>
              <a:latin typeface="Georgia"/>
              <a:ea typeface="Georgia"/>
              <a:cs typeface="Georgia"/>
              <a:sym typeface="Georgia"/>
            </a:endParaRPr>
          </a:p>
        </p:txBody>
      </p:sp>
      <p:pic>
        <p:nvPicPr>
          <p:cNvPr id="156" name="Google Shape;156;p22"/>
          <p:cNvPicPr preferRelativeResize="0"/>
          <p:nvPr/>
        </p:nvPicPr>
        <p:blipFill>
          <a:blip r:embed="rId4">
            <a:alphaModFix/>
          </a:blip>
          <a:stretch>
            <a:fillRect/>
          </a:stretch>
        </p:blipFill>
        <p:spPr>
          <a:xfrm>
            <a:off x="5458950" y="2571750"/>
            <a:ext cx="3124900" cy="11675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Rationale</a:t>
            </a:r>
            <a:endParaRPr sz="3600">
              <a:latin typeface="Georgia"/>
              <a:ea typeface="Georgia"/>
              <a:cs typeface="Georgia"/>
              <a:sym typeface="Georgia"/>
            </a:endParaRPr>
          </a:p>
        </p:txBody>
      </p:sp>
      <p:sp>
        <p:nvSpPr>
          <p:cNvPr id="162" name="Google Shape;162;p23"/>
          <p:cNvSpPr txBox="1">
            <a:spLocks noGrp="1"/>
          </p:cNvSpPr>
          <p:nvPr>
            <p:ph type="body" idx="1"/>
          </p:nvPr>
        </p:nvSpPr>
        <p:spPr>
          <a:xfrm>
            <a:off x="471900" y="1919075"/>
            <a:ext cx="8438400" cy="3013200"/>
          </a:xfrm>
          <a:prstGeom prst="rect">
            <a:avLst/>
          </a:prstGeom>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Student should have access to class</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Schedule should not have changed</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Parental support and notification required</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Guidance counselor review responsibilities</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Provide student support</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Diffuse legal situation</a:t>
            </a:r>
            <a:endParaRPr sz="1600">
              <a:solidFill>
                <a:srgbClr val="000000"/>
              </a:solidFill>
              <a:latin typeface="Georgia"/>
              <a:ea typeface="Georgia"/>
              <a:cs typeface="Georgia"/>
              <a:sym typeface="Georgia"/>
            </a:endParaRPr>
          </a:p>
          <a:p>
            <a:pPr marL="0" lvl="0" indent="0" algn="l" rtl="0">
              <a:spcBef>
                <a:spcPts val="1200"/>
              </a:spcBef>
              <a:spcAft>
                <a:spcPts val="1600"/>
              </a:spcAft>
              <a:buNone/>
            </a:pPr>
            <a:endParaRPr sz="2400"/>
          </a:p>
        </p:txBody>
      </p:sp>
      <p:pic>
        <p:nvPicPr>
          <p:cNvPr id="163" name="Google Shape;163;p23"/>
          <p:cNvPicPr preferRelativeResize="0"/>
          <p:nvPr/>
        </p:nvPicPr>
        <p:blipFill>
          <a:blip r:embed="rId3">
            <a:alphaModFix/>
          </a:blip>
          <a:stretch>
            <a:fillRect/>
          </a:stretch>
        </p:blipFill>
        <p:spPr>
          <a:xfrm>
            <a:off x="7063499" y="150574"/>
            <a:ext cx="1846900" cy="1436475"/>
          </a:xfrm>
          <a:prstGeom prst="rect">
            <a:avLst/>
          </a:prstGeom>
          <a:noFill/>
          <a:ln>
            <a:noFill/>
          </a:ln>
        </p:spPr>
      </p:pic>
      <p:sp>
        <p:nvSpPr>
          <p:cNvPr id="164" name="Google Shape;164;p23"/>
          <p:cNvSpPr txBox="1"/>
          <p:nvPr/>
        </p:nvSpPr>
        <p:spPr>
          <a:xfrm>
            <a:off x="7850700" y="4741825"/>
            <a:ext cx="12933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Georgia"/>
                <a:ea typeface="Georgia"/>
                <a:cs typeface="Georgia"/>
                <a:sym typeface="Georgia"/>
              </a:rPr>
              <a:t>Image: Wcboe.org</a:t>
            </a:r>
            <a:endParaRPr sz="1000">
              <a:latin typeface="Georgia"/>
              <a:ea typeface="Georgia"/>
              <a:cs typeface="Georgia"/>
              <a:sym typeface="Georgia"/>
            </a:endParaRPr>
          </a:p>
        </p:txBody>
      </p:sp>
      <p:pic>
        <p:nvPicPr>
          <p:cNvPr id="165" name="Google Shape;165;p23"/>
          <p:cNvPicPr preferRelativeResize="0"/>
          <p:nvPr/>
        </p:nvPicPr>
        <p:blipFill rotWithShape="1">
          <a:blip r:embed="rId4">
            <a:alphaModFix/>
          </a:blip>
          <a:srcRect b="-38734"/>
          <a:stretch/>
        </p:blipFill>
        <p:spPr>
          <a:xfrm>
            <a:off x="5109125" y="2396851"/>
            <a:ext cx="3657600" cy="122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Court Case</a:t>
            </a:r>
            <a:endParaRPr sz="3600">
              <a:latin typeface="Georgia"/>
              <a:ea typeface="Georgia"/>
              <a:cs typeface="Georgia"/>
              <a:sym typeface="Georgia"/>
            </a:endParaRPr>
          </a:p>
        </p:txBody>
      </p:sp>
      <p:sp>
        <p:nvSpPr>
          <p:cNvPr id="171" name="Google Shape;171;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Clr>
                <a:srgbClr val="000000"/>
              </a:buClr>
              <a:buSzPts val="1600"/>
              <a:buFont typeface="Georgia"/>
              <a:buChar char="●"/>
            </a:pPr>
            <a:r>
              <a:rPr lang="en" sz="1600" i="1">
                <a:solidFill>
                  <a:srgbClr val="000000"/>
                </a:solidFill>
                <a:latin typeface="Georgia"/>
                <a:ea typeface="Georgia"/>
                <a:cs typeface="Georgia"/>
                <a:sym typeface="Georgia"/>
              </a:rPr>
              <a:t>Corey H. v. Board of Education of the City of Chicago</a:t>
            </a:r>
            <a:endParaRPr sz="1600" i="1">
              <a:solidFill>
                <a:srgbClr val="000000"/>
              </a:solidFill>
              <a:latin typeface="Georgia"/>
              <a:ea typeface="Georgia"/>
              <a:cs typeface="Georgia"/>
              <a:sym typeface="Georgia"/>
            </a:endParaRPr>
          </a:p>
          <a:p>
            <a:pPr marL="457200" lvl="0" indent="0" algn="l" rtl="0">
              <a:lnSpc>
                <a:spcPct val="200000"/>
              </a:lnSpc>
              <a:spcBef>
                <a:spcPts val="0"/>
              </a:spcBef>
              <a:spcAft>
                <a:spcPts val="0"/>
              </a:spcAft>
              <a:buNone/>
            </a:pPr>
            <a:endParaRPr sz="1600" i="1">
              <a:solidFill>
                <a:srgbClr val="000000"/>
              </a:solidFill>
              <a:latin typeface="Georgia"/>
              <a:ea typeface="Georgia"/>
              <a:cs typeface="Georgia"/>
              <a:sym typeface="Georgia"/>
            </a:endParaRPr>
          </a:p>
          <a:p>
            <a:pPr marL="457200" lvl="0" indent="0" algn="l" rtl="0">
              <a:lnSpc>
                <a:spcPct val="200000"/>
              </a:lnSpc>
              <a:spcBef>
                <a:spcPts val="0"/>
              </a:spcBef>
              <a:spcAft>
                <a:spcPts val="0"/>
              </a:spcAft>
              <a:buNone/>
            </a:pPr>
            <a:endParaRPr sz="1600" i="1">
              <a:solidFill>
                <a:srgbClr val="000000"/>
              </a:solidFill>
              <a:latin typeface="Georgia"/>
              <a:ea typeface="Georgia"/>
              <a:cs typeface="Georgia"/>
              <a:sym typeface="Georgia"/>
            </a:endParaRPr>
          </a:p>
        </p:txBody>
      </p:sp>
      <p:pic>
        <p:nvPicPr>
          <p:cNvPr id="172" name="Google Shape;172;p24"/>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73" name="Google Shape;173;p24"/>
          <p:cNvPicPr preferRelativeResize="0"/>
          <p:nvPr/>
        </p:nvPicPr>
        <p:blipFill>
          <a:blip r:embed="rId4">
            <a:alphaModFix/>
          </a:blip>
          <a:stretch>
            <a:fillRect/>
          </a:stretch>
        </p:blipFill>
        <p:spPr>
          <a:xfrm>
            <a:off x="5303497" y="2571750"/>
            <a:ext cx="3449300" cy="229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265500" y="1668150"/>
            <a:ext cx="4045200" cy="191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Georgia"/>
                <a:ea typeface="Georgia"/>
                <a:cs typeface="Georgia"/>
                <a:sym typeface="Georgia"/>
              </a:rPr>
              <a:t>Professional Development Goals for Staff</a:t>
            </a:r>
            <a:endParaRPr sz="3600">
              <a:latin typeface="Georgia"/>
              <a:ea typeface="Georgia"/>
              <a:cs typeface="Georgia"/>
              <a:sym typeface="Georgia"/>
            </a:endParaRPr>
          </a:p>
        </p:txBody>
      </p:sp>
      <p:sp>
        <p:nvSpPr>
          <p:cNvPr id="179" name="Google Shape;179;p25"/>
          <p:cNvSpPr txBox="1">
            <a:spLocks noGrp="1"/>
          </p:cNvSpPr>
          <p:nvPr>
            <p:ph type="body" idx="2"/>
          </p:nvPr>
        </p:nvSpPr>
        <p:spPr>
          <a:xfrm>
            <a:off x="4939500" y="425575"/>
            <a:ext cx="3837000" cy="28608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Georgia"/>
              <a:buChar char="●"/>
            </a:pPr>
            <a:r>
              <a:rPr lang="en">
                <a:latin typeface="Georgia"/>
                <a:ea typeface="Georgia"/>
                <a:cs typeface="Georgia"/>
                <a:sym typeface="Georgia"/>
              </a:rPr>
              <a:t>Webinar on special education law</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a:latin typeface="Georgia"/>
                <a:ea typeface="Georgia"/>
                <a:cs typeface="Georgia"/>
                <a:sym typeface="Georgia"/>
              </a:rPr>
              <a:t>In-service workshop: Review educational responsibilities</a:t>
            </a:r>
            <a:endParaRPr>
              <a:latin typeface="Georgia"/>
              <a:ea typeface="Georgia"/>
              <a:cs typeface="Georgia"/>
              <a:sym typeface="Georgia"/>
            </a:endParaRPr>
          </a:p>
          <a:p>
            <a:pPr marL="457200" lvl="0" indent="-342900" algn="l" rtl="0">
              <a:spcBef>
                <a:spcPts val="0"/>
              </a:spcBef>
              <a:spcAft>
                <a:spcPts val="0"/>
              </a:spcAft>
              <a:buSzPts val="1800"/>
              <a:buFont typeface="Georgia"/>
              <a:buChar char="●"/>
            </a:pPr>
            <a:r>
              <a:rPr lang="en">
                <a:latin typeface="Georgia"/>
                <a:ea typeface="Georgia"/>
                <a:cs typeface="Georgia"/>
                <a:sym typeface="Georgia"/>
              </a:rPr>
              <a:t>Small group workshop: Read article &amp; respond</a:t>
            </a:r>
            <a:endParaRPr>
              <a:latin typeface="Georgia"/>
              <a:ea typeface="Georgia"/>
              <a:cs typeface="Georgia"/>
              <a:sym typeface="Georgia"/>
            </a:endParaRPr>
          </a:p>
        </p:txBody>
      </p:sp>
      <p:pic>
        <p:nvPicPr>
          <p:cNvPr id="180" name="Google Shape;180;p25"/>
          <p:cNvPicPr preferRelativeResize="0"/>
          <p:nvPr/>
        </p:nvPicPr>
        <p:blipFill>
          <a:blip r:embed="rId3">
            <a:alphaModFix/>
          </a:blip>
          <a:stretch>
            <a:fillRect/>
          </a:stretch>
        </p:blipFill>
        <p:spPr>
          <a:xfrm>
            <a:off x="1364649" y="-1"/>
            <a:ext cx="1846900" cy="1436475"/>
          </a:xfrm>
          <a:prstGeom prst="rect">
            <a:avLst/>
          </a:prstGeom>
          <a:noFill/>
          <a:ln>
            <a:noFill/>
          </a:ln>
        </p:spPr>
      </p:pic>
      <p:pic>
        <p:nvPicPr>
          <p:cNvPr id="181" name="Google Shape;181;p25"/>
          <p:cNvPicPr preferRelativeResize="0"/>
          <p:nvPr/>
        </p:nvPicPr>
        <p:blipFill>
          <a:blip r:embed="rId4">
            <a:alphaModFix/>
          </a:blip>
          <a:stretch>
            <a:fillRect/>
          </a:stretch>
        </p:blipFill>
        <p:spPr>
          <a:xfrm>
            <a:off x="5536420" y="3764970"/>
            <a:ext cx="2767450" cy="1148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561700" y="46350"/>
            <a:ext cx="3422700" cy="10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Georgia"/>
                <a:ea typeface="Georgia"/>
                <a:cs typeface="Georgia"/>
                <a:sym typeface="Georgia"/>
              </a:rPr>
              <a:t>Questions to Consider</a:t>
            </a:r>
            <a:endParaRPr sz="3600">
              <a:latin typeface="Georgia"/>
              <a:ea typeface="Georgia"/>
              <a:cs typeface="Georgia"/>
              <a:sym typeface="Georgia"/>
            </a:endParaRPr>
          </a:p>
        </p:txBody>
      </p:sp>
      <p:sp>
        <p:nvSpPr>
          <p:cNvPr id="187" name="Google Shape;187;p26"/>
          <p:cNvSpPr txBox="1">
            <a:spLocks noGrp="1"/>
          </p:cNvSpPr>
          <p:nvPr>
            <p:ph type="subTitle" idx="1"/>
          </p:nvPr>
        </p:nvSpPr>
        <p:spPr>
          <a:xfrm>
            <a:off x="265500" y="1254047"/>
            <a:ext cx="4045200" cy="3782700"/>
          </a:xfrm>
          <a:prstGeom prst="rect">
            <a:avLst/>
          </a:prstGeom>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Clr>
                <a:srgbClr val="000000"/>
              </a:buClr>
              <a:buSzPts val="1600"/>
              <a:buFont typeface="Georgia"/>
              <a:buAutoNum type="arabicPeriod"/>
            </a:pPr>
            <a:r>
              <a:rPr lang="en" sz="1600">
                <a:solidFill>
                  <a:srgbClr val="000000"/>
                </a:solidFill>
                <a:latin typeface="Georgia"/>
                <a:ea typeface="Georgia"/>
                <a:cs typeface="Georgia"/>
                <a:sym typeface="Georgia"/>
              </a:rPr>
              <a:t>What could have the counselor done differently?</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AutoNum type="arabicPeriod"/>
            </a:pPr>
            <a:r>
              <a:rPr lang="en" sz="1600">
                <a:solidFill>
                  <a:srgbClr val="000000"/>
                </a:solidFill>
                <a:latin typeface="Georgia"/>
                <a:ea typeface="Georgia"/>
                <a:cs typeface="Georgia"/>
                <a:sym typeface="Georgia"/>
              </a:rPr>
              <a:t>What would have been different had the counselor followed the chain of command?</a:t>
            </a:r>
            <a:endParaRPr sz="1600">
              <a:solidFill>
                <a:srgbClr val="000000"/>
              </a:solidFill>
              <a:latin typeface="Georgia"/>
              <a:ea typeface="Georgia"/>
              <a:cs typeface="Georgia"/>
              <a:sym typeface="Georgia"/>
            </a:endParaRPr>
          </a:p>
          <a:p>
            <a:pPr marL="457200" lvl="0" indent="-330200" algn="l" rtl="0">
              <a:lnSpc>
                <a:spcPct val="200000"/>
              </a:lnSpc>
              <a:spcBef>
                <a:spcPts val="0"/>
              </a:spcBef>
              <a:spcAft>
                <a:spcPts val="0"/>
              </a:spcAft>
              <a:buClr>
                <a:srgbClr val="000000"/>
              </a:buClr>
              <a:buSzPts val="1600"/>
              <a:buFont typeface="Georgia"/>
              <a:buAutoNum type="arabicPeriod"/>
            </a:pPr>
            <a:r>
              <a:rPr lang="en" sz="1600">
                <a:solidFill>
                  <a:srgbClr val="000000"/>
                </a:solidFill>
                <a:latin typeface="Georgia"/>
                <a:ea typeface="Georgia"/>
                <a:cs typeface="Georgia"/>
                <a:sym typeface="Georgia"/>
              </a:rPr>
              <a:t>Is the legal situation rectified?</a:t>
            </a:r>
            <a:endParaRPr sz="1600">
              <a:solidFill>
                <a:srgbClr val="000000"/>
              </a:solidFill>
              <a:latin typeface="Georgia"/>
              <a:ea typeface="Georgia"/>
              <a:cs typeface="Georgia"/>
              <a:sym typeface="Georgia"/>
            </a:endParaRPr>
          </a:p>
        </p:txBody>
      </p:sp>
      <p:sp>
        <p:nvSpPr>
          <p:cNvPr id="188" name="Google Shape;188;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89" name="Google Shape;189;p26"/>
          <p:cNvPicPr preferRelativeResize="0"/>
          <p:nvPr/>
        </p:nvPicPr>
        <p:blipFill>
          <a:blip r:embed="rId3">
            <a:alphaModFix/>
          </a:blip>
          <a:stretch>
            <a:fillRect/>
          </a:stretch>
        </p:blipFill>
        <p:spPr>
          <a:xfrm>
            <a:off x="5159825" y="1254050"/>
            <a:ext cx="3512175" cy="2324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311700" y="208525"/>
            <a:ext cx="8520600" cy="5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FFFFFF"/>
                </a:solidFill>
                <a:latin typeface="Georgia"/>
                <a:ea typeface="Georgia"/>
                <a:cs typeface="Georgia"/>
                <a:sym typeface="Georgia"/>
              </a:rPr>
              <a:t>References:</a:t>
            </a:r>
            <a:endParaRPr sz="3600">
              <a:latin typeface="Georgia"/>
              <a:ea typeface="Georgia"/>
              <a:cs typeface="Georgia"/>
              <a:sym typeface="Georgia"/>
            </a:endParaRPr>
          </a:p>
        </p:txBody>
      </p:sp>
      <p:sp>
        <p:nvSpPr>
          <p:cNvPr id="195" name="Google Shape;195;p27"/>
          <p:cNvSpPr txBox="1"/>
          <p:nvPr/>
        </p:nvSpPr>
        <p:spPr>
          <a:xfrm>
            <a:off x="141600" y="937200"/>
            <a:ext cx="8690700" cy="32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Georgia"/>
                <a:ea typeface="Georgia"/>
                <a:cs typeface="Georgia"/>
                <a:sym typeface="Georgia"/>
              </a:rPr>
              <a:t>Corey H. v. Board of Educ. of City of Chicago, 995 F. Supp. 900 (N.D. Ill. 1998). (n.d.). Retrieved from https://law.justia.com/cases/federal/district-courts/FSupp/995/900/1598469/ </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Hanson, K. L. (2009). A Casebook for School Leaders. Retrieved from https://viewer.gcu.edu/EJNEYT</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0" lvl="0" indent="0" algn="l" rtl="0">
              <a:spcBef>
                <a:spcPts val="0"/>
              </a:spcBef>
              <a:spcAft>
                <a:spcPts val="0"/>
              </a:spcAft>
              <a:buNone/>
            </a:pPr>
            <a:r>
              <a:rPr lang="en" sz="1600">
                <a:latin typeface="Georgia"/>
                <a:ea typeface="Georgia"/>
                <a:cs typeface="Georgia"/>
                <a:sym typeface="Georgia"/>
              </a:rPr>
              <a:t>IDEA: Individuals with Disabilities Education Act. (n.d.). Retrieved from https://sites.ed.gov/idea/</a:t>
            </a:r>
            <a:endParaRPr sz="16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88650" y="61520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Georgia"/>
                <a:ea typeface="Georgia"/>
                <a:cs typeface="Georgia"/>
                <a:sym typeface="Georgia"/>
              </a:rPr>
              <a:t>Objectives</a:t>
            </a:r>
            <a:endParaRPr sz="3200">
              <a:latin typeface="Georgia"/>
              <a:ea typeface="Georgia"/>
              <a:cs typeface="Georgia"/>
              <a:sym typeface="Georgia"/>
            </a:endParaRPr>
          </a:p>
        </p:txBody>
      </p:sp>
      <p:sp>
        <p:nvSpPr>
          <p:cNvPr id="75" name="Google Shape;75;p14"/>
          <p:cNvSpPr txBox="1">
            <a:spLocks noGrp="1"/>
          </p:cNvSpPr>
          <p:nvPr>
            <p:ph type="body" idx="2"/>
          </p:nvPr>
        </p:nvSpPr>
        <p:spPr>
          <a:xfrm>
            <a:off x="4846325" y="203500"/>
            <a:ext cx="4141800" cy="44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200">
              <a:latin typeface="Georgia"/>
              <a:ea typeface="Georgia"/>
              <a:cs typeface="Georgia"/>
              <a:sym typeface="Georgia"/>
            </a:endParaRPr>
          </a:p>
          <a:p>
            <a:pPr marL="0" lvl="0" indent="0" algn="l" rtl="0">
              <a:spcBef>
                <a:spcPts val="0"/>
              </a:spcBef>
              <a:spcAft>
                <a:spcPts val="0"/>
              </a:spcAft>
              <a:buNone/>
            </a:pPr>
            <a:endParaRPr sz="3200">
              <a:latin typeface="Georgia"/>
              <a:ea typeface="Georgia"/>
              <a:cs typeface="Georgia"/>
              <a:sym typeface="Georgia"/>
            </a:endParaRPr>
          </a:p>
          <a:p>
            <a:pPr marL="0" lvl="0" indent="0" algn="l" rtl="0">
              <a:spcBef>
                <a:spcPts val="0"/>
              </a:spcBef>
              <a:spcAft>
                <a:spcPts val="0"/>
              </a:spcAft>
              <a:buNone/>
            </a:pPr>
            <a:endParaRPr sz="32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Case Overview</a:t>
            </a:r>
            <a:endParaRPr sz="30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Case Highlights</a:t>
            </a:r>
            <a:endParaRPr sz="30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Solutions &amp; Action Plan</a:t>
            </a:r>
            <a:endParaRPr sz="30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IDEA Law/504</a:t>
            </a:r>
            <a:endParaRPr sz="30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Rationale</a:t>
            </a:r>
            <a:endParaRPr sz="3000">
              <a:latin typeface="Georgia"/>
              <a:ea typeface="Georgia"/>
              <a:cs typeface="Georgia"/>
              <a:sym typeface="Georgia"/>
            </a:endParaRPr>
          </a:p>
          <a:p>
            <a:pPr marL="457200" lvl="0" indent="-419100" algn="l" rtl="0">
              <a:spcBef>
                <a:spcPts val="0"/>
              </a:spcBef>
              <a:spcAft>
                <a:spcPts val="0"/>
              </a:spcAft>
              <a:buSzPts val="3000"/>
              <a:buFont typeface="Georgia"/>
              <a:buChar char="●"/>
            </a:pPr>
            <a:r>
              <a:rPr lang="en" sz="3000">
                <a:latin typeface="Georgia"/>
                <a:ea typeface="Georgia"/>
                <a:cs typeface="Georgia"/>
                <a:sym typeface="Georgia"/>
              </a:rPr>
              <a:t>Social Justice</a:t>
            </a:r>
            <a:endParaRPr sz="3000">
              <a:latin typeface="Georgia"/>
              <a:ea typeface="Georgia"/>
              <a:cs typeface="Georgia"/>
              <a:sym typeface="Georgia"/>
            </a:endParaRPr>
          </a:p>
          <a:p>
            <a:pPr marL="0" lvl="0" indent="0" algn="l" rtl="0">
              <a:spcBef>
                <a:spcPts val="0"/>
              </a:spcBef>
              <a:spcAft>
                <a:spcPts val="0"/>
              </a:spcAft>
              <a:buNone/>
            </a:pPr>
            <a:endParaRPr sz="3200">
              <a:latin typeface="Georgia"/>
              <a:ea typeface="Georgia"/>
              <a:cs typeface="Georgia"/>
              <a:sym typeface="Georgia"/>
            </a:endParaRPr>
          </a:p>
          <a:p>
            <a:pPr marL="0" lvl="0" indent="0" algn="l" rtl="0">
              <a:spcBef>
                <a:spcPts val="0"/>
              </a:spcBef>
              <a:spcAft>
                <a:spcPts val="1600"/>
              </a:spcAft>
              <a:buNone/>
            </a:pPr>
            <a:endParaRPr sz="3200">
              <a:latin typeface="Georgia"/>
              <a:ea typeface="Georgia"/>
              <a:cs typeface="Georgia"/>
              <a:sym typeface="Georgia"/>
            </a:endParaRPr>
          </a:p>
        </p:txBody>
      </p:sp>
      <p:pic>
        <p:nvPicPr>
          <p:cNvPr id="76" name="Google Shape;76;p14"/>
          <p:cNvPicPr preferRelativeResize="0"/>
          <p:nvPr/>
        </p:nvPicPr>
        <p:blipFill>
          <a:blip r:embed="rId3">
            <a:alphaModFix/>
          </a:blip>
          <a:stretch>
            <a:fillRect/>
          </a:stretch>
        </p:blipFill>
        <p:spPr>
          <a:xfrm>
            <a:off x="191925" y="1933400"/>
            <a:ext cx="4141932" cy="208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descr="Background pointer shape in timeline graphic"/>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
                <a:latin typeface="Georgia"/>
                <a:ea typeface="Georgia"/>
                <a:cs typeface="Georgia"/>
                <a:sym typeface="Georgia"/>
              </a:rPr>
              <a:t>Student Rights</a:t>
            </a:r>
            <a:r>
              <a:rPr lang="en"/>
              <a:t>	</a:t>
            </a:r>
            <a:endParaRPr/>
          </a:p>
        </p:txBody>
      </p:sp>
      <p:sp>
        <p:nvSpPr>
          <p:cNvPr id="82" name="Google Shape;82;p15"/>
          <p:cNvSpPr txBox="1">
            <a:spLocks noGrp="1"/>
          </p:cNvSpPr>
          <p:nvPr>
            <p:ph type="body" idx="4294967295"/>
          </p:nvPr>
        </p:nvSpPr>
        <p:spPr>
          <a:xfrm>
            <a:off x="340925" y="1070267"/>
            <a:ext cx="22428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rPr>
              <a:t>Student is paralyzed during football  game</a:t>
            </a:r>
            <a:endParaRPr sz="1600">
              <a:solidFill>
                <a:srgbClr val="000000"/>
              </a:solidFill>
            </a:endParaRPr>
          </a:p>
        </p:txBody>
      </p:sp>
      <p:sp>
        <p:nvSpPr>
          <p:cNvPr id="83" name="Google Shape;83;p15" descr="Background pointer shape in timeline graphic"/>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r>
              <a:rPr lang="en"/>
              <a:t>   </a:t>
            </a:r>
            <a:r>
              <a:rPr lang="en">
                <a:latin typeface="Georgia"/>
                <a:ea typeface="Georgia"/>
                <a:cs typeface="Georgia"/>
                <a:sym typeface="Georgia"/>
              </a:rPr>
              <a:t>   IDEA</a:t>
            </a:r>
            <a:endParaRPr>
              <a:latin typeface="Georgia"/>
              <a:ea typeface="Georgia"/>
              <a:cs typeface="Georgia"/>
              <a:sym typeface="Georgia"/>
            </a:endParaRPr>
          </a:p>
        </p:txBody>
      </p:sp>
      <p:sp>
        <p:nvSpPr>
          <p:cNvPr id="84" name="Google Shape;84;p15"/>
          <p:cNvSpPr txBox="1">
            <a:spLocks noGrp="1"/>
          </p:cNvSpPr>
          <p:nvPr>
            <p:ph type="body" idx="4294967295"/>
          </p:nvPr>
        </p:nvSpPr>
        <p:spPr>
          <a:xfrm>
            <a:off x="398450" y="3259600"/>
            <a:ext cx="21852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latin typeface="Georgia"/>
                <a:ea typeface="Georgia"/>
                <a:cs typeface="Georgia"/>
                <a:sym typeface="Georgia"/>
              </a:rPr>
              <a:t>Student needs Biology for college goals</a:t>
            </a:r>
            <a:endParaRPr sz="1600">
              <a:solidFill>
                <a:srgbClr val="000000"/>
              </a:solidFill>
              <a:latin typeface="Georgia"/>
              <a:ea typeface="Georgia"/>
              <a:cs typeface="Georgia"/>
              <a:sym typeface="Georgia"/>
            </a:endParaRPr>
          </a:p>
        </p:txBody>
      </p:sp>
      <p:sp>
        <p:nvSpPr>
          <p:cNvPr id="85" name="Google Shape;85;p15" descr="Background pointer shape in timeline graphic"/>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
                <a:latin typeface="Georgia"/>
                <a:ea typeface="Georgia"/>
                <a:cs typeface="Georgia"/>
                <a:sym typeface="Georgia"/>
              </a:rPr>
              <a:t>504</a:t>
            </a:r>
            <a:endParaRPr>
              <a:latin typeface="Georgia"/>
              <a:ea typeface="Georgia"/>
              <a:cs typeface="Georgia"/>
              <a:sym typeface="Georgia"/>
            </a:endParaRPr>
          </a:p>
        </p:txBody>
      </p:sp>
      <p:sp>
        <p:nvSpPr>
          <p:cNvPr id="86" name="Google Shape;86;p15"/>
          <p:cNvSpPr txBox="1">
            <a:spLocks noGrp="1"/>
          </p:cNvSpPr>
          <p:nvPr>
            <p:ph type="body" idx="4294967295"/>
          </p:nvPr>
        </p:nvSpPr>
        <p:spPr>
          <a:xfrm>
            <a:off x="3376119" y="999642"/>
            <a:ext cx="22428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latin typeface="Georgia"/>
                <a:ea typeface="Georgia"/>
                <a:cs typeface="Georgia"/>
                <a:sym typeface="Georgia"/>
              </a:rPr>
              <a:t>Student needs wheelchair accessibility </a:t>
            </a:r>
            <a:endParaRPr sz="1600">
              <a:solidFill>
                <a:srgbClr val="000000"/>
              </a:solidFill>
              <a:latin typeface="Georgia"/>
              <a:ea typeface="Georgia"/>
              <a:cs typeface="Georgia"/>
              <a:sym typeface="Georgia"/>
            </a:endParaRPr>
          </a:p>
        </p:txBody>
      </p:sp>
      <p:sp>
        <p:nvSpPr>
          <p:cNvPr id="87" name="Google Shape;87;p15" descr="Background pointer shape in timeline graphic"/>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
                <a:latin typeface="Georgia"/>
                <a:ea typeface="Georgia"/>
                <a:cs typeface="Georgia"/>
                <a:sym typeface="Georgia"/>
              </a:rPr>
              <a:t>FAPE</a:t>
            </a:r>
            <a:endParaRPr>
              <a:latin typeface="Georgia"/>
              <a:ea typeface="Georgia"/>
              <a:cs typeface="Georgia"/>
              <a:sym typeface="Georgia"/>
            </a:endParaRPr>
          </a:p>
        </p:txBody>
      </p:sp>
      <p:sp>
        <p:nvSpPr>
          <p:cNvPr id="88" name="Google Shape;88;p15"/>
          <p:cNvSpPr txBox="1">
            <a:spLocks noGrp="1"/>
          </p:cNvSpPr>
          <p:nvPr>
            <p:ph type="body" idx="4294967295"/>
          </p:nvPr>
        </p:nvSpPr>
        <p:spPr>
          <a:xfrm>
            <a:off x="3632525" y="3292975"/>
            <a:ext cx="2242800" cy="745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latin typeface="Georgia"/>
                <a:ea typeface="Georgia"/>
                <a:cs typeface="Georgia"/>
                <a:sym typeface="Georgia"/>
              </a:rPr>
              <a:t>Parents hire attorney to advocate.</a:t>
            </a:r>
            <a:endParaRPr sz="1600">
              <a:solidFill>
                <a:srgbClr val="000000"/>
              </a:solidFill>
              <a:latin typeface="Georgia"/>
              <a:ea typeface="Georgia"/>
              <a:cs typeface="Georgia"/>
              <a:sym typeface="Georgia"/>
            </a:endParaRPr>
          </a:p>
        </p:txBody>
      </p:sp>
      <p:sp>
        <p:nvSpPr>
          <p:cNvPr id="89" name="Google Shape;89;p15" descr="Background pointer shape in timeline graphic"/>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r>
              <a:rPr lang="en">
                <a:latin typeface="Georgia"/>
                <a:ea typeface="Georgia"/>
                <a:cs typeface="Georgia"/>
                <a:sym typeface="Georgia"/>
              </a:rPr>
              <a:t>ADA</a:t>
            </a:r>
            <a:endParaRPr>
              <a:latin typeface="Georgia"/>
              <a:ea typeface="Georgia"/>
              <a:cs typeface="Georgia"/>
              <a:sym typeface="Georgia"/>
            </a:endParaRPr>
          </a:p>
        </p:txBody>
      </p:sp>
      <p:sp>
        <p:nvSpPr>
          <p:cNvPr id="90" name="Google Shape;90;p15"/>
          <p:cNvSpPr txBox="1">
            <a:spLocks noGrp="1"/>
          </p:cNvSpPr>
          <p:nvPr>
            <p:ph type="body" idx="4294967295"/>
          </p:nvPr>
        </p:nvSpPr>
        <p:spPr>
          <a:xfrm>
            <a:off x="6685979" y="1070267"/>
            <a:ext cx="2242800" cy="906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latin typeface="Georgia"/>
                <a:ea typeface="Georgia"/>
                <a:cs typeface="Georgia"/>
                <a:sym typeface="Georgia"/>
              </a:rPr>
              <a:t>Students’ schedule is changed without consent.</a:t>
            </a:r>
            <a:endParaRPr sz="1600">
              <a:solidFill>
                <a:srgbClr val="000000"/>
              </a:solidFill>
              <a:latin typeface="Georgia"/>
              <a:ea typeface="Georgia"/>
              <a:cs typeface="Georgia"/>
              <a:sym typeface="Georgia"/>
            </a:endParaRPr>
          </a:p>
        </p:txBody>
      </p:sp>
      <p:sp>
        <p:nvSpPr>
          <p:cNvPr id="91" name="Google Shape;91;p15"/>
          <p:cNvSpPr/>
          <p:nvPr/>
        </p:nvSpPr>
        <p:spPr>
          <a:xfrm>
            <a:off x="2722350" y="1174700"/>
            <a:ext cx="749700" cy="5562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5618925" y="1174700"/>
            <a:ext cx="749700" cy="5562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txBox="1"/>
          <p:nvPr/>
        </p:nvSpPr>
        <p:spPr>
          <a:xfrm>
            <a:off x="2913825" y="57925"/>
            <a:ext cx="31674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Georgia"/>
                <a:ea typeface="Georgia"/>
                <a:cs typeface="Georgia"/>
                <a:sym typeface="Georgia"/>
              </a:rPr>
              <a:t>Case Overview</a:t>
            </a:r>
            <a:endParaRPr sz="3600">
              <a:latin typeface="Georgia"/>
              <a:ea typeface="Georgia"/>
              <a:cs typeface="Georgia"/>
              <a:sym typeface="Georgia"/>
            </a:endParaRPr>
          </a:p>
        </p:txBody>
      </p:sp>
      <p:sp>
        <p:nvSpPr>
          <p:cNvPr id="94" name="Google Shape;94;p15"/>
          <p:cNvSpPr/>
          <p:nvPr/>
        </p:nvSpPr>
        <p:spPr>
          <a:xfrm>
            <a:off x="2583725" y="3307225"/>
            <a:ext cx="749700" cy="5562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5875325" y="3307225"/>
            <a:ext cx="749700" cy="5562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txBox="1">
            <a:spLocks noGrp="1"/>
          </p:cNvSpPr>
          <p:nvPr>
            <p:ph type="body" idx="4294967295"/>
          </p:nvPr>
        </p:nvSpPr>
        <p:spPr>
          <a:xfrm>
            <a:off x="6781825" y="3418225"/>
            <a:ext cx="2242800" cy="49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600">
                <a:solidFill>
                  <a:srgbClr val="000000"/>
                </a:solidFill>
                <a:latin typeface="Georgia"/>
                <a:ea typeface="Georgia"/>
                <a:cs typeface="Georgia"/>
                <a:sym typeface="Georgia"/>
              </a:rPr>
              <a:t>Action plan needed</a:t>
            </a:r>
            <a:endParaRPr sz="1600">
              <a:solidFill>
                <a:srgbClr val="000000"/>
              </a:solidFill>
              <a:latin typeface="Georgia"/>
              <a:ea typeface="Georgia"/>
              <a:cs typeface="Georgia"/>
              <a:sym typeface="Georgia"/>
            </a:endParaRPr>
          </a:p>
        </p:txBody>
      </p:sp>
      <p:pic>
        <p:nvPicPr>
          <p:cNvPr id="97" name="Google Shape;97;p15"/>
          <p:cNvPicPr preferRelativeResize="0"/>
          <p:nvPr/>
        </p:nvPicPr>
        <p:blipFill>
          <a:blip r:embed="rId3">
            <a:alphaModFix/>
          </a:blip>
          <a:stretch>
            <a:fillRect/>
          </a:stretch>
        </p:blipFill>
        <p:spPr>
          <a:xfrm>
            <a:off x="7178000" y="57925"/>
            <a:ext cx="1846900" cy="1000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471900" y="738725"/>
            <a:ext cx="34206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Case Highlights</a:t>
            </a:r>
            <a:endParaRPr sz="3600">
              <a:latin typeface="Georgia"/>
              <a:ea typeface="Georgia"/>
              <a:cs typeface="Georgia"/>
              <a:sym typeface="Georgia"/>
            </a:endParaRPr>
          </a:p>
        </p:txBody>
      </p:sp>
      <p:sp>
        <p:nvSpPr>
          <p:cNvPr id="103" name="Google Shape;103;p16"/>
          <p:cNvSpPr txBox="1">
            <a:spLocks noGrp="1"/>
          </p:cNvSpPr>
          <p:nvPr>
            <p:ph type="body" idx="1"/>
          </p:nvPr>
        </p:nvSpPr>
        <p:spPr>
          <a:xfrm>
            <a:off x="471900" y="1731875"/>
            <a:ext cx="3999900" cy="331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eorgia"/>
              <a:buChar char="●"/>
            </a:pPr>
            <a:r>
              <a:rPr lang="en" sz="1800">
                <a:solidFill>
                  <a:srgbClr val="000000"/>
                </a:solidFill>
                <a:latin typeface="Georgia"/>
                <a:ea typeface="Georgia"/>
                <a:cs typeface="Georgia"/>
                <a:sym typeface="Georgia"/>
              </a:rPr>
              <a:t>3,200 high school students</a:t>
            </a:r>
            <a:endParaRPr sz="1800">
              <a:solidFill>
                <a:srgbClr val="000000"/>
              </a:solidFill>
              <a:latin typeface="Georgia"/>
              <a:ea typeface="Georgia"/>
              <a:cs typeface="Georgia"/>
              <a:sym typeface="Georgia"/>
            </a:endParaRPr>
          </a:p>
          <a:p>
            <a:pPr marL="457200" lvl="0" indent="-342900" algn="l" rtl="0">
              <a:spcBef>
                <a:spcPts val="1200"/>
              </a:spcBef>
              <a:spcAft>
                <a:spcPts val="0"/>
              </a:spcAft>
              <a:buClr>
                <a:srgbClr val="000000"/>
              </a:buClr>
              <a:buSzPts val="1800"/>
              <a:buFont typeface="Georgia"/>
              <a:buChar char="●"/>
            </a:pPr>
            <a:r>
              <a:rPr lang="en" sz="1800">
                <a:solidFill>
                  <a:srgbClr val="000000"/>
                </a:solidFill>
                <a:latin typeface="Georgia"/>
                <a:ea typeface="Georgia"/>
                <a:cs typeface="Georgia"/>
                <a:sym typeface="Georgia"/>
              </a:rPr>
              <a:t>Majority buildings up to code</a:t>
            </a:r>
            <a:endParaRPr sz="1800">
              <a:solidFill>
                <a:srgbClr val="000000"/>
              </a:solidFill>
              <a:latin typeface="Georgia"/>
              <a:ea typeface="Georgia"/>
              <a:cs typeface="Georgia"/>
              <a:sym typeface="Georgia"/>
            </a:endParaRPr>
          </a:p>
          <a:p>
            <a:pPr marL="457200" lvl="0" indent="-342900" algn="l" rtl="0">
              <a:spcBef>
                <a:spcPts val="1200"/>
              </a:spcBef>
              <a:spcAft>
                <a:spcPts val="0"/>
              </a:spcAft>
              <a:buClr>
                <a:srgbClr val="000000"/>
              </a:buClr>
              <a:buSzPts val="1800"/>
              <a:buFont typeface="Georgia"/>
              <a:buChar char="●"/>
            </a:pPr>
            <a:r>
              <a:rPr lang="en" sz="1800">
                <a:solidFill>
                  <a:srgbClr val="000000"/>
                </a:solidFill>
                <a:latin typeface="Georgia"/>
                <a:ea typeface="Georgia"/>
                <a:cs typeface="Georgia"/>
                <a:sym typeface="Georgia"/>
              </a:rPr>
              <a:t>Student paralyzed by football injury</a:t>
            </a:r>
            <a:endParaRPr sz="1800">
              <a:solidFill>
                <a:srgbClr val="000000"/>
              </a:solidFill>
              <a:latin typeface="Georgia"/>
              <a:ea typeface="Georgia"/>
              <a:cs typeface="Georgia"/>
              <a:sym typeface="Georgia"/>
            </a:endParaRPr>
          </a:p>
          <a:p>
            <a:pPr marL="457200" lvl="0" indent="-342900" algn="l" rtl="0">
              <a:spcBef>
                <a:spcPts val="1200"/>
              </a:spcBef>
              <a:spcAft>
                <a:spcPts val="0"/>
              </a:spcAft>
              <a:buClr>
                <a:srgbClr val="000000"/>
              </a:buClr>
              <a:buSzPts val="1800"/>
              <a:buFont typeface="Georgia"/>
              <a:buChar char="●"/>
            </a:pPr>
            <a:r>
              <a:rPr lang="en" sz="1800">
                <a:solidFill>
                  <a:srgbClr val="000000"/>
                </a:solidFill>
                <a:latin typeface="Georgia"/>
                <a:ea typeface="Georgia"/>
                <a:cs typeface="Georgia"/>
                <a:sym typeface="Georgia"/>
              </a:rPr>
              <a:t>Medically released for school</a:t>
            </a:r>
            <a:endParaRPr sz="1800">
              <a:solidFill>
                <a:srgbClr val="000000"/>
              </a:solidFill>
              <a:latin typeface="Georgia"/>
              <a:ea typeface="Georgia"/>
              <a:cs typeface="Georgia"/>
              <a:sym typeface="Georgia"/>
            </a:endParaRPr>
          </a:p>
          <a:p>
            <a:pPr marL="457200" lvl="0" indent="-342900" algn="l" rtl="0">
              <a:spcBef>
                <a:spcPts val="1200"/>
              </a:spcBef>
              <a:spcAft>
                <a:spcPts val="0"/>
              </a:spcAft>
              <a:buClr>
                <a:srgbClr val="000000"/>
              </a:buClr>
              <a:buSzPts val="1800"/>
              <a:buFont typeface="Georgia"/>
              <a:buChar char="●"/>
            </a:pPr>
            <a:r>
              <a:rPr lang="en" sz="1800">
                <a:solidFill>
                  <a:srgbClr val="000000"/>
                </a:solidFill>
                <a:latin typeface="Georgia"/>
                <a:ea typeface="Georgia"/>
                <a:cs typeface="Georgia"/>
                <a:sym typeface="Georgia"/>
              </a:rPr>
              <a:t>Parent meeting prior to return</a:t>
            </a:r>
            <a:endParaRPr sz="1800">
              <a:solidFill>
                <a:srgbClr val="000000"/>
              </a:solidFill>
              <a:latin typeface="Georgia"/>
              <a:ea typeface="Georgia"/>
              <a:cs typeface="Georgia"/>
              <a:sym typeface="Georgia"/>
            </a:endParaRPr>
          </a:p>
          <a:p>
            <a:pPr marL="457200" lvl="0" indent="-330200" algn="l" rtl="0">
              <a:spcBef>
                <a:spcPts val="1200"/>
              </a:spcBef>
              <a:spcAft>
                <a:spcPts val="1200"/>
              </a:spcAft>
              <a:buClr>
                <a:srgbClr val="000000"/>
              </a:buClr>
              <a:buSzPts val="1600"/>
              <a:buChar char="●"/>
            </a:pPr>
            <a:r>
              <a:rPr lang="en" sz="1800">
                <a:solidFill>
                  <a:srgbClr val="000000"/>
                </a:solidFill>
                <a:latin typeface="Georgia"/>
                <a:ea typeface="Georgia"/>
                <a:cs typeface="Georgia"/>
                <a:sym typeface="Georgia"/>
              </a:rPr>
              <a:t>Students need wheelchair accessibility </a:t>
            </a:r>
            <a:r>
              <a:rPr lang="en" sz="1600">
                <a:solidFill>
                  <a:srgbClr val="000000"/>
                </a:solidFill>
                <a:latin typeface="Georgia"/>
                <a:ea typeface="Georgia"/>
                <a:cs typeface="Georgia"/>
                <a:sym typeface="Georgia"/>
              </a:rPr>
              <a:t> </a:t>
            </a:r>
            <a:endParaRPr>
              <a:solidFill>
                <a:srgbClr val="000000"/>
              </a:solidFill>
              <a:latin typeface="Georgia"/>
              <a:ea typeface="Georgia"/>
              <a:cs typeface="Georgia"/>
              <a:sym typeface="Georgia"/>
            </a:endParaRPr>
          </a:p>
        </p:txBody>
      </p:sp>
      <p:pic>
        <p:nvPicPr>
          <p:cNvPr id="104" name="Google Shape;104;p16"/>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05" name="Google Shape;105;p16"/>
          <p:cNvPicPr preferRelativeResize="0"/>
          <p:nvPr/>
        </p:nvPicPr>
        <p:blipFill>
          <a:blip r:embed="rId4">
            <a:alphaModFix/>
          </a:blip>
          <a:stretch>
            <a:fillRect/>
          </a:stretch>
        </p:blipFill>
        <p:spPr>
          <a:xfrm>
            <a:off x="5876125" y="2019175"/>
            <a:ext cx="2744300" cy="274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71900" y="738725"/>
            <a:ext cx="34206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Case Highlights</a:t>
            </a:r>
            <a:endParaRPr sz="3600">
              <a:latin typeface="Georgia"/>
              <a:ea typeface="Georgia"/>
              <a:cs typeface="Georgia"/>
              <a:sym typeface="Georgia"/>
            </a:endParaRPr>
          </a:p>
        </p:txBody>
      </p:sp>
      <p:pic>
        <p:nvPicPr>
          <p:cNvPr id="111" name="Google Shape;111;p17"/>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12" name="Google Shape;112;p17"/>
          <p:cNvPicPr preferRelativeResize="0"/>
          <p:nvPr/>
        </p:nvPicPr>
        <p:blipFill>
          <a:blip r:embed="rId4">
            <a:alphaModFix/>
          </a:blip>
          <a:stretch>
            <a:fillRect/>
          </a:stretch>
        </p:blipFill>
        <p:spPr>
          <a:xfrm>
            <a:off x="5876125" y="2019175"/>
            <a:ext cx="2744300" cy="2744300"/>
          </a:xfrm>
          <a:prstGeom prst="rect">
            <a:avLst/>
          </a:prstGeom>
          <a:noFill/>
          <a:ln>
            <a:noFill/>
          </a:ln>
        </p:spPr>
      </p:pic>
      <p:sp>
        <p:nvSpPr>
          <p:cNvPr id="113" name="Google Shape;113;p17"/>
          <p:cNvSpPr txBox="1"/>
          <p:nvPr/>
        </p:nvSpPr>
        <p:spPr>
          <a:xfrm>
            <a:off x="600900" y="2011675"/>
            <a:ext cx="4676400" cy="2651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000000"/>
              </a:buClr>
              <a:buSzPts val="1600"/>
              <a:buFont typeface="Georgia"/>
              <a:buChar char="●"/>
            </a:pPr>
            <a:r>
              <a:rPr lang="en" sz="1800">
                <a:latin typeface="Georgia"/>
                <a:ea typeface="Georgia"/>
                <a:cs typeface="Georgia"/>
                <a:sym typeface="Georgia"/>
              </a:rPr>
              <a:t>Counselor changed schedule</a:t>
            </a:r>
            <a:endParaRPr sz="1800">
              <a:latin typeface="Georgia"/>
              <a:ea typeface="Georgia"/>
              <a:cs typeface="Georgia"/>
              <a:sym typeface="Georgia"/>
            </a:endParaRPr>
          </a:p>
          <a:p>
            <a:pPr marL="457200" lvl="0" indent="-330200" algn="l" rtl="0">
              <a:lnSpc>
                <a:spcPct val="115000"/>
              </a:lnSpc>
              <a:spcBef>
                <a:spcPts val="1200"/>
              </a:spcBef>
              <a:spcAft>
                <a:spcPts val="0"/>
              </a:spcAft>
              <a:buClr>
                <a:srgbClr val="000000"/>
              </a:buClr>
              <a:buSzPts val="1600"/>
              <a:buFont typeface="Georgia"/>
              <a:buChar char="●"/>
            </a:pPr>
            <a:r>
              <a:rPr lang="en" sz="1800">
                <a:latin typeface="Georgia"/>
                <a:ea typeface="Georgia"/>
                <a:cs typeface="Georgia"/>
                <a:sym typeface="Georgia"/>
              </a:rPr>
              <a:t>Removed from Biology</a:t>
            </a:r>
            <a:endParaRPr sz="1800">
              <a:latin typeface="Georgia"/>
              <a:ea typeface="Georgia"/>
              <a:cs typeface="Georgia"/>
              <a:sym typeface="Georgia"/>
            </a:endParaRPr>
          </a:p>
          <a:p>
            <a:pPr marL="457200" lvl="0" indent="-342900" algn="l" rtl="0">
              <a:lnSpc>
                <a:spcPct val="115000"/>
              </a:lnSpc>
              <a:spcBef>
                <a:spcPts val="1200"/>
              </a:spcBef>
              <a:spcAft>
                <a:spcPts val="0"/>
              </a:spcAft>
              <a:buClr>
                <a:srgbClr val="000000"/>
              </a:buClr>
              <a:buSzPts val="1800"/>
              <a:buFont typeface="Georgia"/>
              <a:buChar char="●"/>
            </a:pPr>
            <a:r>
              <a:rPr lang="en" sz="1800">
                <a:latin typeface="Georgia"/>
                <a:ea typeface="Georgia"/>
                <a:cs typeface="Georgia"/>
                <a:sym typeface="Georgia"/>
              </a:rPr>
              <a:t>Parents upset due to schedule change</a:t>
            </a:r>
            <a:endParaRPr sz="1800">
              <a:latin typeface="Georgia"/>
              <a:ea typeface="Georgia"/>
              <a:cs typeface="Georgia"/>
              <a:sym typeface="Georgia"/>
            </a:endParaRPr>
          </a:p>
          <a:p>
            <a:pPr marL="457200" lvl="0" indent="-342900" algn="l" rtl="0">
              <a:lnSpc>
                <a:spcPct val="115000"/>
              </a:lnSpc>
              <a:spcBef>
                <a:spcPts val="1200"/>
              </a:spcBef>
              <a:spcAft>
                <a:spcPts val="0"/>
              </a:spcAft>
              <a:buClr>
                <a:srgbClr val="000000"/>
              </a:buClr>
              <a:buSzPts val="1800"/>
              <a:buFont typeface="Georgia"/>
              <a:buChar char="●"/>
            </a:pPr>
            <a:r>
              <a:rPr lang="en" sz="1800">
                <a:latin typeface="Georgia"/>
                <a:ea typeface="Georgia"/>
                <a:cs typeface="Georgia"/>
                <a:sym typeface="Georgia"/>
              </a:rPr>
              <a:t>Section 504 of Rehabilitation Act</a:t>
            </a:r>
            <a:endParaRPr sz="1800">
              <a:latin typeface="Georgia"/>
              <a:ea typeface="Georgia"/>
              <a:cs typeface="Georgia"/>
              <a:sym typeface="Georgia"/>
            </a:endParaRPr>
          </a:p>
          <a:p>
            <a:pPr marL="457200" lvl="0" indent="-342900" algn="l" rtl="0">
              <a:lnSpc>
                <a:spcPct val="115000"/>
              </a:lnSpc>
              <a:spcBef>
                <a:spcPts val="1200"/>
              </a:spcBef>
              <a:spcAft>
                <a:spcPts val="1200"/>
              </a:spcAft>
              <a:buClr>
                <a:srgbClr val="000000"/>
              </a:buClr>
              <a:buSzPts val="1800"/>
              <a:buFont typeface="Georgia"/>
              <a:buChar char="●"/>
            </a:pPr>
            <a:r>
              <a:rPr lang="en" sz="1800">
                <a:latin typeface="Georgia"/>
                <a:ea typeface="Georgia"/>
                <a:cs typeface="Georgia"/>
                <a:sym typeface="Georgia"/>
              </a:rPr>
              <a:t>Major implications to schedule change.</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71900" y="738725"/>
            <a:ext cx="34206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Key Players</a:t>
            </a:r>
            <a:endParaRPr sz="3600">
              <a:latin typeface="Georgia"/>
              <a:ea typeface="Georgia"/>
              <a:cs typeface="Georgia"/>
              <a:sym typeface="Georgia"/>
            </a:endParaRPr>
          </a:p>
        </p:txBody>
      </p:sp>
      <p:pic>
        <p:nvPicPr>
          <p:cNvPr id="119" name="Google Shape;119;p18"/>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20" name="Google Shape;120;p18"/>
          <p:cNvPicPr preferRelativeResize="0"/>
          <p:nvPr/>
        </p:nvPicPr>
        <p:blipFill>
          <a:blip r:embed="rId4">
            <a:alphaModFix/>
          </a:blip>
          <a:stretch>
            <a:fillRect/>
          </a:stretch>
        </p:blipFill>
        <p:spPr>
          <a:xfrm>
            <a:off x="5876125" y="2019175"/>
            <a:ext cx="2744300" cy="2744300"/>
          </a:xfrm>
          <a:prstGeom prst="rect">
            <a:avLst/>
          </a:prstGeom>
          <a:noFill/>
          <a:ln>
            <a:noFill/>
          </a:ln>
        </p:spPr>
      </p:pic>
      <p:sp>
        <p:nvSpPr>
          <p:cNvPr id="121" name="Google Shape;121;p18"/>
          <p:cNvSpPr txBox="1"/>
          <p:nvPr/>
        </p:nvSpPr>
        <p:spPr>
          <a:xfrm>
            <a:off x="352700" y="1946375"/>
            <a:ext cx="4467600" cy="2817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000000"/>
              </a:buClr>
              <a:buSzPts val="1600"/>
              <a:buFont typeface="Georgia"/>
              <a:buChar char="●"/>
            </a:pPr>
            <a:r>
              <a:rPr lang="en" sz="1800">
                <a:latin typeface="Georgia"/>
                <a:ea typeface="Georgia"/>
                <a:cs typeface="Georgia"/>
                <a:sym typeface="Georgia"/>
              </a:rPr>
              <a:t>Principal, guidance counselor, &amp; teacher</a:t>
            </a:r>
            <a:endParaRPr sz="1800">
              <a:latin typeface="Georgia"/>
              <a:ea typeface="Georgia"/>
              <a:cs typeface="Georgia"/>
              <a:sym typeface="Georgia"/>
            </a:endParaRPr>
          </a:p>
          <a:p>
            <a:pPr marL="457200" lvl="0" indent="-330200" algn="l" rtl="0">
              <a:lnSpc>
                <a:spcPct val="115000"/>
              </a:lnSpc>
              <a:spcBef>
                <a:spcPts val="1200"/>
              </a:spcBef>
              <a:spcAft>
                <a:spcPts val="0"/>
              </a:spcAft>
              <a:buClr>
                <a:srgbClr val="000000"/>
              </a:buClr>
              <a:buSzPts val="1600"/>
              <a:buFont typeface="Georgia"/>
              <a:buChar char="●"/>
            </a:pPr>
            <a:r>
              <a:rPr lang="en" sz="1800">
                <a:latin typeface="Georgia"/>
                <a:ea typeface="Georgia"/>
                <a:cs typeface="Georgia"/>
                <a:sym typeface="Georgia"/>
              </a:rPr>
              <a:t>Superintendent</a:t>
            </a:r>
            <a:endParaRPr sz="1800">
              <a:latin typeface="Georgia"/>
              <a:ea typeface="Georgia"/>
              <a:cs typeface="Georgia"/>
              <a:sym typeface="Georgia"/>
            </a:endParaRPr>
          </a:p>
          <a:p>
            <a:pPr marL="457200" lvl="0" indent="-342900" algn="l" rtl="0">
              <a:lnSpc>
                <a:spcPct val="115000"/>
              </a:lnSpc>
              <a:spcBef>
                <a:spcPts val="1200"/>
              </a:spcBef>
              <a:spcAft>
                <a:spcPts val="0"/>
              </a:spcAft>
              <a:buClr>
                <a:srgbClr val="000000"/>
              </a:buClr>
              <a:buSzPts val="1800"/>
              <a:buFont typeface="Georgia"/>
              <a:buChar char="●"/>
            </a:pPr>
            <a:r>
              <a:rPr lang="en" sz="1800">
                <a:latin typeface="Georgia"/>
                <a:ea typeface="Georgia"/>
                <a:cs typeface="Georgia"/>
                <a:sym typeface="Georgia"/>
              </a:rPr>
              <a:t>Legal team/attorney for district</a:t>
            </a:r>
            <a:endParaRPr sz="1800">
              <a:latin typeface="Georgia"/>
              <a:ea typeface="Georgia"/>
              <a:cs typeface="Georgia"/>
              <a:sym typeface="Georgia"/>
            </a:endParaRPr>
          </a:p>
          <a:p>
            <a:pPr marL="457200" lvl="0" indent="-342900" algn="l" rtl="0">
              <a:lnSpc>
                <a:spcPct val="115000"/>
              </a:lnSpc>
              <a:spcBef>
                <a:spcPts val="1200"/>
              </a:spcBef>
              <a:spcAft>
                <a:spcPts val="0"/>
              </a:spcAft>
              <a:buClr>
                <a:srgbClr val="000000"/>
              </a:buClr>
              <a:buSzPts val="1800"/>
              <a:buFont typeface="Georgia"/>
              <a:buChar char="●"/>
            </a:pPr>
            <a:r>
              <a:rPr lang="en" sz="1800">
                <a:latin typeface="Georgia"/>
                <a:ea typeface="Georgia"/>
                <a:cs typeface="Georgia"/>
                <a:sym typeface="Georgia"/>
              </a:rPr>
              <a:t>Student &amp; Family</a:t>
            </a:r>
            <a:endParaRPr sz="1800">
              <a:latin typeface="Georgia"/>
              <a:ea typeface="Georgia"/>
              <a:cs typeface="Georgia"/>
              <a:sym typeface="Georgia"/>
            </a:endParaRPr>
          </a:p>
          <a:p>
            <a:pPr marL="457200" lvl="0" indent="-342900" algn="l" rtl="0">
              <a:lnSpc>
                <a:spcPct val="115000"/>
              </a:lnSpc>
              <a:spcBef>
                <a:spcPts val="1200"/>
              </a:spcBef>
              <a:spcAft>
                <a:spcPts val="1200"/>
              </a:spcAft>
              <a:buClr>
                <a:srgbClr val="000000"/>
              </a:buClr>
              <a:buSzPts val="1800"/>
              <a:buFont typeface="Georgia"/>
              <a:buChar char="●"/>
            </a:pPr>
            <a:r>
              <a:rPr lang="en" sz="1800">
                <a:latin typeface="Georgia"/>
                <a:ea typeface="Georgia"/>
                <a:cs typeface="Georgia"/>
                <a:sym typeface="Georgia"/>
              </a:rPr>
              <a:t>Attorney for family</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Solution &amp; Action Plan</a:t>
            </a:r>
            <a:endParaRPr sz="3600">
              <a:latin typeface="Georgia"/>
              <a:ea typeface="Georgia"/>
              <a:cs typeface="Georgia"/>
              <a:sym typeface="Georgia"/>
            </a:endParaRPr>
          </a:p>
        </p:txBody>
      </p:sp>
      <p:sp>
        <p:nvSpPr>
          <p:cNvPr id="127" name="Google Shape;127;p19"/>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Contact superintendent and legal team</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Move class to accommodate student needs</a:t>
            </a:r>
            <a:endParaRPr sz="1600">
              <a:solidFill>
                <a:srgbClr val="000000"/>
              </a:solidFill>
              <a:latin typeface="Georgia"/>
              <a:ea typeface="Georgia"/>
              <a:cs typeface="Georgia"/>
              <a:sym typeface="Georgia"/>
            </a:endParaRPr>
          </a:p>
          <a:p>
            <a:pPr marL="457200" lvl="0" indent="-330200" algn="l" rtl="0">
              <a:spcBef>
                <a:spcPts val="1200"/>
              </a:spcBef>
              <a:spcAft>
                <a:spcPts val="1200"/>
              </a:spcAft>
              <a:buClr>
                <a:srgbClr val="000000"/>
              </a:buClr>
              <a:buSzPts val="1600"/>
              <a:buFont typeface="Georgia"/>
              <a:buChar char="●"/>
            </a:pPr>
            <a:r>
              <a:rPr lang="en" sz="1600">
                <a:solidFill>
                  <a:srgbClr val="000000"/>
                </a:solidFill>
                <a:latin typeface="Georgia"/>
                <a:ea typeface="Georgia"/>
                <a:cs typeface="Georgia"/>
                <a:sym typeface="Georgia"/>
              </a:rPr>
              <a:t>Apologize to family, remedy situation swiftly </a:t>
            </a:r>
            <a:endParaRPr sz="1600">
              <a:solidFill>
                <a:srgbClr val="000000"/>
              </a:solidFill>
              <a:latin typeface="Georgia"/>
              <a:ea typeface="Georgia"/>
              <a:cs typeface="Georgia"/>
              <a:sym typeface="Georgia"/>
            </a:endParaRPr>
          </a:p>
        </p:txBody>
      </p:sp>
      <p:sp>
        <p:nvSpPr>
          <p:cNvPr id="128" name="Google Shape;128;p19"/>
          <p:cNvSpPr txBox="1">
            <a:spLocks noGrp="1"/>
          </p:cNvSpPr>
          <p:nvPr>
            <p:ph type="body" idx="2"/>
          </p:nvPr>
        </p:nvSpPr>
        <p:spPr>
          <a:xfrm>
            <a:off x="4694100" y="1919075"/>
            <a:ext cx="39999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600">
              <a:solidFill>
                <a:srgbClr val="000000"/>
              </a:solidFill>
              <a:latin typeface="Georgia"/>
              <a:ea typeface="Georgia"/>
              <a:cs typeface="Georgia"/>
              <a:sym typeface="Georgia"/>
            </a:endParaRPr>
          </a:p>
          <a:p>
            <a:pPr marL="0" lvl="0" indent="0" algn="l" rtl="0">
              <a:spcBef>
                <a:spcPts val="1200"/>
              </a:spcBef>
              <a:spcAft>
                <a:spcPts val="1200"/>
              </a:spcAft>
              <a:buNone/>
            </a:pPr>
            <a:endParaRPr sz="1600">
              <a:solidFill>
                <a:srgbClr val="000000"/>
              </a:solidFill>
              <a:latin typeface="Georgia"/>
              <a:ea typeface="Georgia"/>
              <a:cs typeface="Georgia"/>
              <a:sym typeface="Georgia"/>
            </a:endParaRPr>
          </a:p>
        </p:txBody>
      </p:sp>
      <p:sp>
        <p:nvSpPr>
          <p:cNvPr id="129" name="Google Shape;129;p19"/>
          <p:cNvSpPr txBox="1">
            <a:spLocks noGrp="1"/>
          </p:cNvSpPr>
          <p:nvPr>
            <p:ph type="body" idx="2"/>
          </p:nvPr>
        </p:nvSpPr>
        <p:spPr>
          <a:xfrm>
            <a:off x="4958150" y="1919075"/>
            <a:ext cx="3876900" cy="2316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Administer corrective action plan for counselor</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Speak to Biology teacher regarding 504</a:t>
            </a:r>
            <a:endParaRPr sz="1600">
              <a:solidFill>
                <a:srgbClr val="000000"/>
              </a:solidFill>
              <a:latin typeface="Georgia"/>
              <a:ea typeface="Georgia"/>
              <a:cs typeface="Georgia"/>
              <a:sym typeface="Georgia"/>
            </a:endParaRPr>
          </a:p>
          <a:p>
            <a:pPr marL="457200" lvl="0" indent="-330200" algn="l" rtl="0">
              <a:spcBef>
                <a:spcPts val="1200"/>
              </a:spcBef>
              <a:spcAft>
                <a:spcPts val="1200"/>
              </a:spcAft>
              <a:buClr>
                <a:srgbClr val="000000"/>
              </a:buClr>
              <a:buSzPts val="1600"/>
              <a:buFont typeface="Georgia"/>
              <a:buChar char="●"/>
            </a:pPr>
            <a:r>
              <a:rPr lang="en" sz="1600">
                <a:solidFill>
                  <a:srgbClr val="000000"/>
                </a:solidFill>
                <a:latin typeface="Georgia"/>
                <a:ea typeface="Georgia"/>
                <a:cs typeface="Georgia"/>
                <a:sym typeface="Georgia"/>
              </a:rPr>
              <a:t>Follow guidance of legal team</a:t>
            </a:r>
            <a:endParaRPr sz="1600">
              <a:solidFill>
                <a:srgbClr val="000000"/>
              </a:solidFill>
              <a:latin typeface="Georgia"/>
              <a:ea typeface="Georgia"/>
              <a:cs typeface="Georgia"/>
              <a:sym typeface="Georgia"/>
            </a:endParaRPr>
          </a:p>
        </p:txBody>
      </p:sp>
      <p:pic>
        <p:nvPicPr>
          <p:cNvPr id="130" name="Google Shape;130;p19"/>
          <p:cNvPicPr preferRelativeResize="0"/>
          <p:nvPr/>
        </p:nvPicPr>
        <p:blipFill>
          <a:blip r:embed="rId3">
            <a:alphaModFix/>
          </a:blip>
          <a:stretch>
            <a:fillRect/>
          </a:stretch>
        </p:blipFill>
        <p:spPr>
          <a:xfrm>
            <a:off x="7063499" y="150574"/>
            <a:ext cx="1846900" cy="143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Georgia"/>
                <a:ea typeface="Georgia"/>
                <a:cs typeface="Georgia"/>
                <a:sym typeface="Georgia"/>
              </a:rPr>
              <a:t>Solution &amp; Action Plan</a:t>
            </a:r>
            <a:endParaRPr sz="3600">
              <a:latin typeface="Georgia"/>
              <a:ea typeface="Georgia"/>
              <a:cs typeface="Georgia"/>
              <a:sym typeface="Georgia"/>
            </a:endParaRPr>
          </a:p>
        </p:txBody>
      </p:sp>
      <p:sp>
        <p:nvSpPr>
          <p:cNvPr id="136" name="Google Shape;136;p20"/>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Provide professional development for staff</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Provide Miguel support </a:t>
            </a:r>
            <a:endParaRPr sz="1600">
              <a:solidFill>
                <a:srgbClr val="000000"/>
              </a:solidFill>
              <a:latin typeface="Georgia"/>
              <a:ea typeface="Georgia"/>
              <a:cs typeface="Georgia"/>
              <a:sym typeface="Georgia"/>
            </a:endParaRPr>
          </a:p>
          <a:p>
            <a:pPr marL="457200" lvl="0" indent="-330200" algn="l" rtl="0">
              <a:spcBef>
                <a:spcPts val="1200"/>
              </a:spcBef>
              <a:spcAft>
                <a:spcPts val="1200"/>
              </a:spcAft>
              <a:buClr>
                <a:srgbClr val="000000"/>
              </a:buClr>
              <a:buSzPts val="1600"/>
              <a:buFont typeface="Georgia"/>
              <a:buChar char="●"/>
            </a:pPr>
            <a:r>
              <a:rPr lang="en" sz="1600">
                <a:solidFill>
                  <a:srgbClr val="000000"/>
                </a:solidFill>
                <a:latin typeface="Georgia"/>
                <a:ea typeface="Georgia"/>
                <a:cs typeface="Georgia"/>
                <a:sym typeface="Georgia"/>
              </a:rPr>
              <a:t>Diffuse legal situation</a:t>
            </a:r>
            <a:endParaRPr sz="1600">
              <a:solidFill>
                <a:srgbClr val="000000"/>
              </a:solidFill>
              <a:latin typeface="Georgia"/>
              <a:ea typeface="Georgia"/>
              <a:cs typeface="Georgia"/>
              <a:sym typeface="Georgia"/>
            </a:endParaRPr>
          </a:p>
        </p:txBody>
      </p:sp>
      <p:pic>
        <p:nvPicPr>
          <p:cNvPr id="137" name="Google Shape;137;p20"/>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38" name="Google Shape;138;p20"/>
          <p:cNvPicPr preferRelativeResize="0"/>
          <p:nvPr/>
        </p:nvPicPr>
        <p:blipFill>
          <a:blip r:embed="rId4">
            <a:alphaModFix/>
          </a:blip>
          <a:stretch>
            <a:fillRect/>
          </a:stretch>
        </p:blipFill>
        <p:spPr>
          <a:xfrm>
            <a:off x="2899306" y="3587375"/>
            <a:ext cx="2766445" cy="1556125"/>
          </a:xfrm>
          <a:prstGeom prst="rect">
            <a:avLst/>
          </a:prstGeom>
          <a:noFill/>
          <a:ln>
            <a:noFill/>
          </a:ln>
        </p:spPr>
      </p:pic>
      <p:sp>
        <p:nvSpPr>
          <p:cNvPr id="139" name="Google Shape;139;p20"/>
          <p:cNvSpPr txBox="1"/>
          <p:nvPr/>
        </p:nvSpPr>
        <p:spPr>
          <a:xfrm>
            <a:off x="312850" y="4803900"/>
            <a:ext cx="32265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Georgia"/>
                <a:ea typeface="Georgia"/>
                <a:cs typeface="Georgia"/>
                <a:sym typeface="Georgia"/>
              </a:rPr>
              <a:t>Image from: https://blogs.jccc.edu</a:t>
            </a:r>
            <a:endParaRPr sz="1100">
              <a:latin typeface="Georgia"/>
              <a:ea typeface="Georgia"/>
              <a:cs typeface="Georgia"/>
              <a:sym typeface="Georgia"/>
            </a:endParaRPr>
          </a:p>
        </p:txBody>
      </p:sp>
      <p:sp>
        <p:nvSpPr>
          <p:cNvPr id="140" name="Google Shape;140;p20"/>
          <p:cNvSpPr txBox="1"/>
          <p:nvPr/>
        </p:nvSpPr>
        <p:spPr>
          <a:xfrm>
            <a:off x="5616900" y="1919075"/>
            <a:ext cx="3527100" cy="1929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Georgia"/>
              <a:buChar char="●"/>
            </a:pPr>
            <a:r>
              <a:rPr lang="en" sz="1600">
                <a:latin typeface="Georgia"/>
                <a:ea typeface="Georgia"/>
                <a:cs typeface="Georgia"/>
                <a:sym typeface="Georgia"/>
              </a:rPr>
              <a:t>Look into building modifications</a:t>
            </a:r>
            <a:endParaRPr sz="1600">
              <a:latin typeface="Georgia"/>
              <a:ea typeface="Georgia"/>
              <a:cs typeface="Georgia"/>
              <a:sym typeface="Georgia"/>
            </a:endParaRPr>
          </a:p>
          <a:p>
            <a:pPr marL="4572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n" sz="1600">
                <a:latin typeface="Georgia"/>
                <a:ea typeface="Georgia"/>
                <a:cs typeface="Georgia"/>
                <a:sym typeface="Georgia"/>
              </a:rPr>
              <a:t>Create  timeline to add wheelchair accessibility. </a:t>
            </a:r>
            <a:endParaRPr sz="16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71900" y="150575"/>
            <a:ext cx="5193000" cy="13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Georgia"/>
                <a:ea typeface="Georgia"/>
                <a:cs typeface="Georgia"/>
                <a:sym typeface="Georgia"/>
              </a:rPr>
              <a:t>IDEA &amp; Rehabilitation Act</a:t>
            </a:r>
            <a:endParaRPr sz="3600">
              <a:latin typeface="Georgia"/>
              <a:ea typeface="Georgia"/>
              <a:cs typeface="Georgia"/>
              <a:sym typeface="Georgia"/>
            </a:endParaRPr>
          </a:p>
        </p:txBody>
      </p:sp>
      <p:sp>
        <p:nvSpPr>
          <p:cNvPr id="146" name="Google Shape;146;p21"/>
          <p:cNvSpPr txBox="1">
            <a:spLocks noGrp="1"/>
          </p:cNvSpPr>
          <p:nvPr>
            <p:ph type="body" idx="1"/>
          </p:nvPr>
        </p:nvSpPr>
        <p:spPr>
          <a:xfrm>
            <a:off x="471900" y="1919075"/>
            <a:ext cx="3642900" cy="2883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General Provisions</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Assistance for All Children with Disabilities</a:t>
            </a:r>
            <a:endParaRPr sz="1600">
              <a:solidFill>
                <a:srgbClr val="000000"/>
              </a:solidFill>
              <a:latin typeface="Georgia"/>
              <a:ea typeface="Georgia"/>
              <a:cs typeface="Georgia"/>
              <a:sym typeface="Georgia"/>
            </a:endParaRPr>
          </a:p>
          <a:p>
            <a:pPr marL="457200" lvl="0" indent="-330200" algn="l" rtl="0">
              <a:spcBef>
                <a:spcPts val="1200"/>
              </a:spcBef>
              <a:spcAft>
                <a:spcPts val="0"/>
              </a:spcAft>
              <a:buClr>
                <a:srgbClr val="000000"/>
              </a:buClr>
              <a:buSzPts val="1600"/>
              <a:buFont typeface="Georgia"/>
              <a:buChar char="●"/>
            </a:pPr>
            <a:r>
              <a:rPr lang="en" sz="1600">
                <a:solidFill>
                  <a:srgbClr val="000000"/>
                </a:solidFill>
                <a:latin typeface="Georgia"/>
                <a:ea typeface="Georgia"/>
                <a:cs typeface="Georgia"/>
                <a:sym typeface="Georgia"/>
              </a:rPr>
              <a:t>Infants and Toddlers with Disabilities</a:t>
            </a:r>
            <a:endParaRPr sz="1600">
              <a:solidFill>
                <a:srgbClr val="000000"/>
              </a:solidFill>
              <a:latin typeface="Georgia"/>
              <a:ea typeface="Georgia"/>
              <a:cs typeface="Georgia"/>
              <a:sym typeface="Georgia"/>
            </a:endParaRPr>
          </a:p>
          <a:p>
            <a:pPr marL="457200" lvl="0" indent="-330200" algn="l" rtl="0">
              <a:spcBef>
                <a:spcPts val="1200"/>
              </a:spcBef>
              <a:spcAft>
                <a:spcPts val="1200"/>
              </a:spcAft>
              <a:buClr>
                <a:srgbClr val="000000"/>
              </a:buClr>
              <a:buSzPts val="1600"/>
              <a:buFont typeface="Georgia"/>
              <a:buChar char="●"/>
            </a:pPr>
            <a:r>
              <a:rPr lang="en" sz="1600">
                <a:solidFill>
                  <a:srgbClr val="000000"/>
                </a:solidFill>
                <a:latin typeface="Georgia"/>
                <a:ea typeface="Georgia"/>
                <a:cs typeface="Georgia"/>
                <a:sym typeface="Georgia"/>
              </a:rPr>
              <a:t>National Activities to Improve Education of Children with Disabilities</a:t>
            </a:r>
            <a:endParaRPr sz="1600">
              <a:solidFill>
                <a:srgbClr val="000000"/>
              </a:solidFill>
              <a:latin typeface="Georgia"/>
              <a:ea typeface="Georgia"/>
              <a:cs typeface="Georgia"/>
              <a:sym typeface="Georgia"/>
            </a:endParaRPr>
          </a:p>
        </p:txBody>
      </p:sp>
      <p:pic>
        <p:nvPicPr>
          <p:cNvPr id="147" name="Google Shape;147;p21"/>
          <p:cNvPicPr preferRelativeResize="0"/>
          <p:nvPr/>
        </p:nvPicPr>
        <p:blipFill>
          <a:blip r:embed="rId3">
            <a:alphaModFix/>
          </a:blip>
          <a:stretch>
            <a:fillRect/>
          </a:stretch>
        </p:blipFill>
        <p:spPr>
          <a:xfrm>
            <a:off x="7063499" y="150574"/>
            <a:ext cx="1846900" cy="1436475"/>
          </a:xfrm>
          <a:prstGeom prst="rect">
            <a:avLst/>
          </a:prstGeom>
          <a:noFill/>
          <a:ln>
            <a:noFill/>
          </a:ln>
        </p:spPr>
      </p:pic>
      <p:pic>
        <p:nvPicPr>
          <p:cNvPr id="148" name="Google Shape;148;p21"/>
          <p:cNvPicPr preferRelativeResize="0"/>
          <p:nvPr/>
        </p:nvPicPr>
        <p:blipFill>
          <a:blip r:embed="rId4">
            <a:alphaModFix/>
          </a:blip>
          <a:stretch>
            <a:fillRect/>
          </a:stretch>
        </p:blipFill>
        <p:spPr>
          <a:xfrm>
            <a:off x="5158500" y="2571750"/>
            <a:ext cx="3124900" cy="116755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1429</Words>
  <Application>Microsoft Office PowerPoint</Application>
  <PresentationFormat>On-screen Show (16:9)</PresentationFormat>
  <Paragraphs>118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Lato</vt:lpstr>
      <vt:lpstr>Roboto</vt:lpstr>
      <vt:lpstr>Material</vt:lpstr>
      <vt:lpstr>A Case Study: When a Student’s Rights Are Wronged </vt:lpstr>
      <vt:lpstr>Objectives</vt:lpstr>
      <vt:lpstr>PowerPoint Presentation</vt:lpstr>
      <vt:lpstr>Case Highlights</vt:lpstr>
      <vt:lpstr>Case Highlights</vt:lpstr>
      <vt:lpstr>Key Players</vt:lpstr>
      <vt:lpstr>Solution &amp; Action Plan</vt:lpstr>
      <vt:lpstr>Solution &amp; Action Plan</vt:lpstr>
      <vt:lpstr>IDEA &amp; Rehabilitation Act</vt:lpstr>
      <vt:lpstr>Section 504 of Rehabilitation Act of 1973</vt:lpstr>
      <vt:lpstr>Rationale</vt:lpstr>
      <vt:lpstr>Court Case</vt:lpstr>
      <vt:lpstr>Professional Development Goals for Staff</vt:lpstr>
      <vt:lpstr>Questions to Consider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Study: When a Student’s Rights Are Wronged </dc:title>
  <dc:creator>Casey Daniel</dc:creator>
  <cp:lastModifiedBy>Casey Daniel</cp:lastModifiedBy>
  <cp:revision>1</cp:revision>
  <dcterms:modified xsi:type="dcterms:W3CDTF">2019-04-30T14:37:44Z</dcterms:modified>
</cp:coreProperties>
</file>